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1" r:id="rId4"/>
    <p:sldId id="266" r:id="rId5"/>
    <p:sldId id="282" r:id="rId6"/>
    <p:sldId id="259" r:id="rId7"/>
    <p:sldId id="260" r:id="rId8"/>
    <p:sldId id="273" r:id="rId9"/>
    <p:sldId id="275" r:id="rId10"/>
    <p:sldId id="265" r:id="rId11"/>
    <p:sldId id="277" r:id="rId12"/>
    <p:sldId id="279" r:id="rId13"/>
    <p:sldId id="263"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p:restoredTop sz="86395"/>
  </p:normalViewPr>
  <p:slideViewPr>
    <p:cSldViewPr snapToGrid="0" snapToObjects="1">
      <p:cViewPr varScale="1">
        <p:scale>
          <a:sx n="80" d="100"/>
          <a:sy n="80" d="100"/>
        </p:scale>
        <p:origin x="208" y="1800"/>
      </p:cViewPr>
      <p:guideLst/>
    </p:cSldViewPr>
  </p:slideViewPr>
  <p:outlineViewPr>
    <p:cViewPr>
      <p:scale>
        <a:sx n="33" d="100"/>
        <a:sy n="33" d="100"/>
      </p:scale>
      <p:origin x="0" y="-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F2235-5CED-FD46-98FD-C9EB7A6D4728}" type="datetimeFigureOut">
              <a:rPr lang="en-US" smtClean="0"/>
              <a:t>4/4/18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51E19-1F3B-414E-B262-5623F7426DE6}" type="slidenum">
              <a:rPr lang="en-US" smtClean="0"/>
              <a:t>‹#›</a:t>
            </a:fld>
            <a:endParaRPr lang="en-US" dirty="0"/>
          </a:p>
        </p:txBody>
      </p:sp>
    </p:spTree>
    <p:extLst>
      <p:ext uri="{BB962C8B-B14F-4D97-AF65-F5344CB8AC3E}">
        <p14:creationId xmlns:p14="http://schemas.microsoft.com/office/powerpoint/2010/main" val="144923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1</a:t>
            </a:fld>
            <a:endParaRPr lang="en-US" dirty="0"/>
          </a:p>
        </p:txBody>
      </p:sp>
    </p:spTree>
    <p:extLst>
      <p:ext uri="{BB962C8B-B14F-4D97-AF65-F5344CB8AC3E}">
        <p14:creationId xmlns:p14="http://schemas.microsoft.com/office/powerpoint/2010/main" val="303444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10</a:t>
            </a:fld>
            <a:endParaRPr lang="en-US" dirty="0"/>
          </a:p>
        </p:txBody>
      </p:sp>
    </p:spTree>
    <p:extLst>
      <p:ext uri="{BB962C8B-B14F-4D97-AF65-F5344CB8AC3E}">
        <p14:creationId xmlns:p14="http://schemas.microsoft.com/office/powerpoint/2010/main" val="112267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ED113-0A1E-6A4C-82B6-762B40294925}" type="slidenum">
              <a:rPr lang="en-US" smtClean="0"/>
              <a:t>11</a:t>
            </a:fld>
            <a:endParaRPr lang="en-US" dirty="0"/>
          </a:p>
        </p:txBody>
      </p:sp>
    </p:spTree>
    <p:extLst>
      <p:ext uri="{BB962C8B-B14F-4D97-AF65-F5344CB8AC3E}">
        <p14:creationId xmlns:p14="http://schemas.microsoft.com/office/powerpoint/2010/main" val="15148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12</a:t>
            </a:fld>
            <a:endParaRPr lang="en-US" dirty="0"/>
          </a:p>
        </p:txBody>
      </p:sp>
    </p:spTree>
    <p:extLst>
      <p:ext uri="{BB962C8B-B14F-4D97-AF65-F5344CB8AC3E}">
        <p14:creationId xmlns:p14="http://schemas.microsoft.com/office/powerpoint/2010/main" val="368754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13</a:t>
            </a:fld>
            <a:endParaRPr lang="en-US" dirty="0"/>
          </a:p>
        </p:txBody>
      </p:sp>
    </p:spTree>
    <p:extLst>
      <p:ext uri="{BB962C8B-B14F-4D97-AF65-F5344CB8AC3E}">
        <p14:creationId xmlns:p14="http://schemas.microsoft.com/office/powerpoint/2010/main" val="32651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14</a:t>
            </a:fld>
            <a:endParaRPr lang="en-US" dirty="0"/>
          </a:p>
        </p:txBody>
      </p:sp>
    </p:spTree>
    <p:extLst>
      <p:ext uri="{BB962C8B-B14F-4D97-AF65-F5344CB8AC3E}">
        <p14:creationId xmlns:p14="http://schemas.microsoft.com/office/powerpoint/2010/main" val="311988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2</a:t>
            </a:fld>
            <a:endParaRPr lang="en-US" dirty="0"/>
          </a:p>
        </p:txBody>
      </p:sp>
    </p:spTree>
    <p:extLst>
      <p:ext uri="{BB962C8B-B14F-4D97-AF65-F5344CB8AC3E}">
        <p14:creationId xmlns:p14="http://schemas.microsoft.com/office/powerpoint/2010/main" val="198056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add text to your slides, keep in mind that you should always follow a consistent hierarchy of font size to make your slides easy to parse visually. Generally speaking, higher level text should be larger and no text should be used that is smaller than 24-28 points. </a:t>
            </a:r>
            <a:endParaRPr lang="en-US" dirty="0"/>
          </a:p>
        </p:txBody>
      </p:sp>
      <p:sp>
        <p:nvSpPr>
          <p:cNvPr id="4" name="Slide Number Placeholder 3"/>
          <p:cNvSpPr>
            <a:spLocks noGrp="1"/>
          </p:cNvSpPr>
          <p:nvPr>
            <p:ph type="sldNum" sz="quarter" idx="10"/>
          </p:nvPr>
        </p:nvSpPr>
        <p:spPr/>
        <p:txBody>
          <a:bodyPr/>
          <a:lstStyle/>
          <a:p>
            <a:fld id="{8FDED113-0A1E-6A4C-82B6-762B40294925}" type="slidenum">
              <a:rPr lang="en-US" smtClean="0"/>
              <a:t>3</a:t>
            </a:fld>
            <a:endParaRPr lang="en-US" dirty="0"/>
          </a:p>
        </p:txBody>
      </p:sp>
    </p:spTree>
    <p:extLst>
      <p:ext uri="{BB962C8B-B14F-4D97-AF65-F5344CB8AC3E}">
        <p14:creationId xmlns:p14="http://schemas.microsoft.com/office/powerpoint/2010/main" val="127556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4</a:t>
            </a:fld>
            <a:endParaRPr lang="en-US" dirty="0"/>
          </a:p>
        </p:txBody>
      </p:sp>
    </p:spTree>
    <p:extLst>
      <p:ext uri="{BB962C8B-B14F-4D97-AF65-F5344CB8AC3E}">
        <p14:creationId xmlns:p14="http://schemas.microsoft.com/office/powerpoint/2010/main" val="1729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5</a:t>
            </a:fld>
            <a:endParaRPr lang="en-US" dirty="0"/>
          </a:p>
        </p:txBody>
      </p:sp>
    </p:spTree>
    <p:extLst>
      <p:ext uri="{BB962C8B-B14F-4D97-AF65-F5344CB8AC3E}">
        <p14:creationId xmlns:p14="http://schemas.microsoft.com/office/powerpoint/2010/main" val="170503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6</a:t>
            </a:fld>
            <a:endParaRPr lang="en-US" dirty="0"/>
          </a:p>
        </p:txBody>
      </p:sp>
    </p:spTree>
    <p:extLst>
      <p:ext uri="{BB962C8B-B14F-4D97-AF65-F5344CB8AC3E}">
        <p14:creationId xmlns:p14="http://schemas.microsoft.com/office/powerpoint/2010/main" val="207235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51E19-1F3B-414E-B262-5623F7426DE6}" type="slidenum">
              <a:rPr lang="en-US" smtClean="0"/>
              <a:t>7</a:t>
            </a:fld>
            <a:endParaRPr lang="en-US" dirty="0"/>
          </a:p>
        </p:txBody>
      </p:sp>
    </p:spTree>
    <p:extLst>
      <p:ext uri="{BB962C8B-B14F-4D97-AF65-F5344CB8AC3E}">
        <p14:creationId xmlns:p14="http://schemas.microsoft.com/office/powerpoint/2010/main" val="270333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a:t>
            </a:r>
            <a:r>
              <a:rPr lang="en-US" baseline="0" dirty="0"/>
              <a:t> contrast images, text, and themes can make your presentation difficult for your audience to read.</a:t>
            </a:r>
            <a:endParaRPr lang="en-US" dirty="0"/>
          </a:p>
        </p:txBody>
      </p:sp>
      <p:sp>
        <p:nvSpPr>
          <p:cNvPr id="4" name="Slide Number Placeholder 3"/>
          <p:cNvSpPr>
            <a:spLocks noGrp="1"/>
          </p:cNvSpPr>
          <p:nvPr>
            <p:ph type="sldNum" sz="quarter" idx="10"/>
          </p:nvPr>
        </p:nvSpPr>
        <p:spPr/>
        <p:txBody>
          <a:bodyPr/>
          <a:lstStyle/>
          <a:p>
            <a:fld id="{8FDED113-0A1E-6A4C-82B6-762B40294925}" type="slidenum">
              <a:rPr lang="en-US" smtClean="0"/>
              <a:t>8</a:t>
            </a:fld>
            <a:endParaRPr lang="en-US" dirty="0"/>
          </a:p>
        </p:txBody>
      </p:sp>
    </p:spTree>
    <p:extLst>
      <p:ext uri="{BB962C8B-B14F-4D97-AF65-F5344CB8AC3E}">
        <p14:creationId xmlns:p14="http://schemas.microsoft.com/office/powerpoint/2010/main" val="215498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that you aren’t relying on color alone to convey information as this can be inaccessible to colorblind users and others with visual impairments.</a:t>
            </a:r>
            <a:endParaRPr lang="en-US" dirty="0"/>
          </a:p>
        </p:txBody>
      </p:sp>
      <p:sp>
        <p:nvSpPr>
          <p:cNvPr id="4" name="Slide Number Placeholder 3"/>
          <p:cNvSpPr>
            <a:spLocks noGrp="1"/>
          </p:cNvSpPr>
          <p:nvPr>
            <p:ph type="sldNum" sz="quarter" idx="10"/>
          </p:nvPr>
        </p:nvSpPr>
        <p:spPr/>
        <p:txBody>
          <a:bodyPr/>
          <a:lstStyle/>
          <a:p>
            <a:fld id="{8FDED113-0A1E-6A4C-82B6-762B40294925}" type="slidenum">
              <a:rPr lang="en-US" smtClean="0"/>
              <a:t>9</a:t>
            </a:fld>
            <a:endParaRPr lang="en-US" dirty="0"/>
          </a:p>
        </p:txBody>
      </p:sp>
    </p:spTree>
    <p:extLst>
      <p:ext uri="{BB962C8B-B14F-4D97-AF65-F5344CB8AC3E}">
        <p14:creationId xmlns:p14="http://schemas.microsoft.com/office/powerpoint/2010/main" val="204721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C647-EB00-6F4D-9AEA-07E8325E7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CEAE77-1048-B146-B057-19A05626D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A35496-2225-C249-A8D1-032D4B4633AE}"/>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5" name="Footer Placeholder 4">
            <a:extLst>
              <a:ext uri="{FF2B5EF4-FFF2-40B4-BE49-F238E27FC236}">
                <a16:creationId xmlns:a16="http://schemas.microsoft.com/office/drawing/2014/main" id="{D62B49FD-32FB-E34B-A2DC-A6EDD23AB8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5230D4-BA40-1645-9526-BCA2093FC080}"/>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313221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7400-899B-EF47-9313-AD40598E06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BA2C3-0EF6-3A44-94EE-D992C3A74A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0B469-7BE5-F54A-B81E-B1F07755B2F3}"/>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5" name="Footer Placeholder 4">
            <a:extLst>
              <a:ext uri="{FF2B5EF4-FFF2-40B4-BE49-F238E27FC236}">
                <a16:creationId xmlns:a16="http://schemas.microsoft.com/office/drawing/2014/main" id="{0D6FD5DC-2D44-1F44-9E07-A3A84A5D6B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ADB0CB-98A3-534B-BFB4-8BFF8CF26A77}"/>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122464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E9189F-8ADE-1847-A913-2F7CA37B17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5BE57-FA98-5440-BA5E-6C50547172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5FA11-E159-DA45-A473-ECF4FCDD3A70}"/>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5" name="Footer Placeholder 4">
            <a:extLst>
              <a:ext uri="{FF2B5EF4-FFF2-40B4-BE49-F238E27FC236}">
                <a16:creationId xmlns:a16="http://schemas.microsoft.com/office/drawing/2014/main" id="{4452E13F-3EC2-E14F-B860-EEC98E1EA5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37E858-BB29-1F4B-9745-DE3BBEB117D3}"/>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914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CCB1-6DBC-6646-95A4-31A2D1EF2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C4CFB-2F88-614E-BC52-6D7350CF3A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8800C-89C0-A147-BAB2-09C208631EC6}"/>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5" name="Footer Placeholder 4">
            <a:extLst>
              <a:ext uri="{FF2B5EF4-FFF2-40B4-BE49-F238E27FC236}">
                <a16:creationId xmlns:a16="http://schemas.microsoft.com/office/drawing/2014/main" id="{C0C54A92-954D-EE46-9F08-CC3C443EA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A463D1-7B2E-4743-921E-27B0285A1CA9}"/>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143615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4F55-180C-F647-B27F-D8D1746610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0AAC89-8E96-F54F-8F97-885FF0705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5FE7B6-C99C-D347-8C64-D6AD8C7C4417}"/>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5" name="Footer Placeholder 4">
            <a:extLst>
              <a:ext uri="{FF2B5EF4-FFF2-40B4-BE49-F238E27FC236}">
                <a16:creationId xmlns:a16="http://schemas.microsoft.com/office/drawing/2014/main" id="{E4B00CB3-2142-E643-A55D-8CD0B4155E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170D03-C7CA-704E-BF96-57427A0FCDB4}"/>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202734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BE15-31B2-DA43-A157-93B9CCD47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BAF5F-B5B3-0840-BAE0-3CD8BCBEC3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603DA-3C84-724A-84C3-4E4943FDFC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6547E8-CDCD-DC45-AEEE-865CB860F4F1}"/>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6" name="Footer Placeholder 5">
            <a:extLst>
              <a:ext uri="{FF2B5EF4-FFF2-40B4-BE49-F238E27FC236}">
                <a16:creationId xmlns:a16="http://schemas.microsoft.com/office/drawing/2014/main" id="{BD29E9EB-CC19-964F-8A2B-CA24C0F1C9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4B3761-98A4-0241-A113-3780C6ECBC75}"/>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25258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77E9-4DFF-134B-A4E0-2342A9CE4B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EEAD2-15FA-BD49-A55B-3C6B1B493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741D7C-AD64-1540-9F35-AEFAADF1C7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07341-1E9A-704C-8CFF-E85305F40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0013AB-0459-884B-9421-90EB683AF1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DE5585-93D5-F945-908D-675251E4A005}"/>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8" name="Footer Placeholder 7">
            <a:extLst>
              <a:ext uri="{FF2B5EF4-FFF2-40B4-BE49-F238E27FC236}">
                <a16:creationId xmlns:a16="http://schemas.microsoft.com/office/drawing/2014/main" id="{548CFB20-9613-974F-A6FD-83CF546129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585FC5-BF24-DC46-9C78-118448F6AB7C}"/>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395575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4C62-7903-F141-843C-DEC534A47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A302C1-B575-FB41-8D41-760EEA24A94F}"/>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4" name="Footer Placeholder 3">
            <a:extLst>
              <a:ext uri="{FF2B5EF4-FFF2-40B4-BE49-F238E27FC236}">
                <a16:creationId xmlns:a16="http://schemas.microsoft.com/office/drawing/2014/main" id="{C3BF6468-4CC0-3C43-9661-12CBA45313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3E27DD-35F7-EF4F-9CE4-BD52D734D247}"/>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344203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4F8C6-7712-1942-89D2-FD8AE8DF317E}"/>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3" name="Footer Placeholder 2">
            <a:extLst>
              <a:ext uri="{FF2B5EF4-FFF2-40B4-BE49-F238E27FC236}">
                <a16:creationId xmlns:a16="http://schemas.microsoft.com/office/drawing/2014/main" id="{08B4D43A-F516-8649-A0CE-B1BD15CF12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32C4F4-474E-F348-BDF4-BC8481C3FC49}"/>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210993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1556-67AF-644E-B77D-DDC513699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2A526-014E-DC48-99DB-3D98D8CD4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BB2357-E658-3549-B3F0-6859E0ECF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DE8CC9-30E3-9F49-81AF-71FEEBB19012}"/>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6" name="Footer Placeholder 5">
            <a:extLst>
              <a:ext uri="{FF2B5EF4-FFF2-40B4-BE49-F238E27FC236}">
                <a16:creationId xmlns:a16="http://schemas.microsoft.com/office/drawing/2014/main" id="{3F0B9CDF-575C-FC44-9B1A-5542251670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AD8653-37A2-074F-962C-760160D7A06D}"/>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62956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56D2-2EBD-C748-82DB-1A3C1C287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E44BB-4ABC-5347-920D-4B71A04B1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D4DF1E-9590-0543-BE2D-0CE0AD7DC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4C90FC-81D7-CD4C-8F09-7B0ED0E67656}"/>
              </a:ext>
            </a:extLst>
          </p:cNvPr>
          <p:cNvSpPr>
            <a:spLocks noGrp="1"/>
          </p:cNvSpPr>
          <p:nvPr>
            <p:ph type="dt" sz="half" idx="10"/>
          </p:nvPr>
        </p:nvSpPr>
        <p:spPr/>
        <p:txBody>
          <a:bodyPr/>
          <a:lstStyle/>
          <a:p>
            <a:fld id="{C2706F39-0B6C-FA40-8846-13857E948723}" type="datetimeFigureOut">
              <a:rPr lang="en-US" smtClean="0"/>
              <a:t>4/4/18</a:t>
            </a:fld>
            <a:endParaRPr lang="en-US" dirty="0"/>
          </a:p>
        </p:txBody>
      </p:sp>
      <p:sp>
        <p:nvSpPr>
          <p:cNvPr id="6" name="Footer Placeholder 5">
            <a:extLst>
              <a:ext uri="{FF2B5EF4-FFF2-40B4-BE49-F238E27FC236}">
                <a16:creationId xmlns:a16="http://schemas.microsoft.com/office/drawing/2014/main" id="{C945EB58-DCF2-2449-A776-417E5621B2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A16FB4-DD9B-6B41-ADBC-303511CE8514}"/>
              </a:ext>
            </a:extLst>
          </p:cNvPr>
          <p:cNvSpPr>
            <a:spLocks noGrp="1"/>
          </p:cNvSpPr>
          <p:nvPr>
            <p:ph type="sldNum" sz="quarter" idx="12"/>
          </p:nvPr>
        </p:nvSpPr>
        <p:spPr/>
        <p:txBody>
          <a:bodyPr/>
          <a:lstStyle/>
          <a:p>
            <a:fld id="{FD888782-6BE5-204B-8A5A-D6BB8D8D8E78}" type="slidenum">
              <a:rPr lang="en-US" smtClean="0"/>
              <a:t>‹#›</a:t>
            </a:fld>
            <a:endParaRPr lang="en-US" dirty="0"/>
          </a:p>
        </p:txBody>
      </p:sp>
    </p:spTree>
    <p:extLst>
      <p:ext uri="{BB962C8B-B14F-4D97-AF65-F5344CB8AC3E}">
        <p14:creationId xmlns:p14="http://schemas.microsoft.com/office/powerpoint/2010/main" val="356191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876CF-C697-E74F-B410-1F80A2942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DDE4A-80E8-6345-B86C-C9BC11D6C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59976-9DF3-FF4A-B176-88CD3E161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06F39-0B6C-FA40-8846-13857E948723}" type="datetimeFigureOut">
              <a:rPr lang="en-US" smtClean="0"/>
              <a:t>4/4/18</a:t>
            </a:fld>
            <a:endParaRPr lang="en-US" dirty="0"/>
          </a:p>
        </p:txBody>
      </p:sp>
      <p:sp>
        <p:nvSpPr>
          <p:cNvPr id="5" name="Footer Placeholder 4">
            <a:extLst>
              <a:ext uri="{FF2B5EF4-FFF2-40B4-BE49-F238E27FC236}">
                <a16:creationId xmlns:a16="http://schemas.microsoft.com/office/drawing/2014/main" id="{0C88B922-E0EA-E34A-BA8D-3DDC78D90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52890F-CFBE-1B43-913B-244816D00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88782-6BE5-204B-8A5A-D6BB8D8D8E78}" type="slidenum">
              <a:rPr lang="en-US" smtClean="0"/>
              <a:t>‹#›</a:t>
            </a:fld>
            <a:endParaRPr lang="en-US" dirty="0"/>
          </a:p>
        </p:txBody>
      </p:sp>
    </p:spTree>
    <p:extLst>
      <p:ext uri="{BB962C8B-B14F-4D97-AF65-F5344CB8AC3E}">
        <p14:creationId xmlns:p14="http://schemas.microsoft.com/office/powerpoint/2010/main" val="32353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cdae.org/resources/cheatshee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ebai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ih.gov/"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479D-F883-F94E-8A0D-12B972B5EFFA}"/>
              </a:ext>
            </a:extLst>
          </p:cNvPr>
          <p:cNvSpPr>
            <a:spLocks noGrp="1"/>
          </p:cNvSpPr>
          <p:nvPr>
            <p:ph type="ctrTitle"/>
          </p:nvPr>
        </p:nvSpPr>
        <p:spPr/>
        <p:txBody>
          <a:bodyPr/>
          <a:lstStyle/>
          <a:p>
            <a:r>
              <a:rPr lang="en-US" b="1" dirty="0">
                <a:latin typeface="+mn-lt"/>
              </a:rPr>
              <a:t>Creating</a:t>
            </a:r>
            <a:r>
              <a:rPr lang="en-US" b="1" baseline="0" dirty="0">
                <a:latin typeface="+mn-lt"/>
              </a:rPr>
              <a:t> Accessible Presentations</a:t>
            </a:r>
            <a:endParaRPr lang="en-US" b="1" dirty="0">
              <a:latin typeface="+mn-lt"/>
            </a:endParaRPr>
          </a:p>
        </p:txBody>
      </p:sp>
      <p:sp>
        <p:nvSpPr>
          <p:cNvPr id="3" name="Subtitle 2">
            <a:extLst>
              <a:ext uri="{FF2B5EF4-FFF2-40B4-BE49-F238E27FC236}">
                <a16:creationId xmlns:a16="http://schemas.microsoft.com/office/drawing/2014/main" id="{3044802A-CCC8-9A44-8134-5FAB38B17090}"/>
              </a:ext>
            </a:extLst>
          </p:cNvPr>
          <p:cNvSpPr>
            <a:spLocks noGrp="1"/>
          </p:cNvSpPr>
          <p:nvPr>
            <p:ph type="subTitle" idx="1"/>
          </p:nvPr>
        </p:nvSpPr>
        <p:spPr>
          <a:xfrm>
            <a:off x="1523999" y="3602038"/>
            <a:ext cx="10106527" cy="1655762"/>
          </a:xfrm>
        </p:spPr>
        <p:txBody>
          <a:bodyPr>
            <a:normAutofit/>
          </a:bodyPr>
          <a:lstStyle/>
          <a:p>
            <a:pPr lvl="0"/>
            <a:r>
              <a:rPr lang="en-US" sz="3200" dirty="0">
                <a:latin typeface="+mn-lt"/>
              </a:rPr>
              <a:t>An </a:t>
            </a:r>
            <a:r>
              <a:rPr lang="en-US" sz="3200" baseline="0" dirty="0">
                <a:latin typeface="+mn-lt"/>
              </a:rPr>
              <a:t>illustration of the NCDAE </a:t>
            </a:r>
            <a:br>
              <a:rPr lang="en-US" sz="3200" baseline="0" dirty="0">
                <a:latin typeface="+mn-lt"/>
              </a:rPr>
            </a:br>
            <a:r>
              <a:rPr lang="en-US" sz="3200" dirty="0">
                <a:latin typeface="+mn-lt"/>
              </a:rPr>
              <a:t>accessible PowerPoint presentation creation </a:t>
            </a:r>
            <a:r>
              <a:rPr lang="en-US" sz="3200" baseline="0" dirty="0">
                <a:latin typeface="+mn-lt"/>
              </a:rPr>
              <a:t>“cheat sheets”</a:t>
            </a:r>
            <a:endParaRPr lang="en-US" sz="3200" dirty="0">
              <a:latin typeface="+mn-lt"/>
            </a:endParaRPr>
          </a:p>
        </p:txBody>
      </p:sp>
    </p:spTree>
    <p:extLst>
      <p:ext uri="{BB962C8B-B14F-4D97-AF65-F5344CB8AC3E}">
        <p14:creationId xmlns:p14="http://schemas.microsoft.com/office/powerpoint/2010/main" val="202161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9B25-A801-4A44-95B1-1C9FBC9D29CC}"/>
              </a:ext>
            </a:extLst>
          </p:cNvPr>
          <p:cNvSpPr>
            <a:spLocks noGrp="1"/>
          </p:cNvSpPr>
          <p:nvPr>
            <p:ph type="title"/>
          </p:nvPr>
        </p:nvSpPr>
        <p:spPr/>
        <p:txBody>
          <a:bodyPr/>
          <a:lstStyle/>
          <a:p>
            <a:r>
              <a:rPr lang="en-US" b="1" dirty="0">
                <a:latin typeface="+mn-lt"/>
              </a:rPr>
              <a:t>Creating Lists </a:t>
            </a:r>
          </a:p>
        </p:txBody>
      </p:sp>
      <p:sp>
        <p:nvSpPr>
          <p:cNvPr id="3" name="Content Placeholder 2">
            <a:extLst>
              <a:ext uri="{FF2B5EF4-FFF2-40B4-BE49-F238E27FC236}">
                <a16:creationId xmlns:a16="http://schemas.microsoft.com/office/drawing/2014/main" id="{BAD0B047-7574-3144-85F2-FBCE763207BB}"/>
              </a:ext>
            </a:extLst>
          </p:cNvPr>
          <p:cNvSpPr>
            <a:spLocks noGrp="1"/>
          </p:cNvSpPr>
          <p:nvPr>
            <p:ph sz="half" idx="1"/>
          </p:nvPr>
        </p:nvSpPr>
        <p:spPr>
          <a:xfrm>
            <a:off x="838200" y="1424572"/>
            <a:ext cx="5181600" cy="4351338"/>
          </a:xfrm>
        </p:spPr>
        <p:txBody>
          <a:bodyPr>
            <a:normAutofit fontScale="92500" lnSpcReduction="10000"/>
          </a:bodyPr>
          <a:lstStyle/>
          <a:p>
            <a:pPr marL="0" indent="0">
              <a:buNone/>
            </a:pPr>
            <a:r>
              <a:rPr lang="en-US" dirty="0">
                <a:latin typeface="+mn-lt"/>
              </a:rPr>
              <a:t>Use bullets for unordered list </a:t>
            </a:r>
            <a:br>
              <a:rPr lang="en-US" dirty="0">
                <a:latin typeface="+mn-lt"/>
              </a:rPr>
            </a:br>
            <a:r>
              <a:rPr lang="en-US" dirty="0">
                <a:latin typeface="+mn-lt"/>
              </a:rPr>
              <a:t>(e.g., ingredients list)</a:t>
            </a:r>
          </a:p>
          <a:p>
            <a:r>
              <a:rPr lang="en-US" dirty="0">
                <a:latin typeface="+mn-lt"/>
              </a:rPr>
              <a:t>4 eggs </a:t>
            </a:r>
          </a:p>
          <a:p>
            <a:r>
              <a:rPr lang="en-US" dirty="0">
                <a:latin typeface="+mn-lt"/>
              </a:rPr>
              <a:t>1/4 cup milk	</a:t>
            </a:r>
          </a:p>
          <a:p>
            <a:r>
              <a:rPr lang="en-US" dirty="0">
                <a:latin typeface="+mn-lt"/>
              </a:rPr>
              <a:t>salt and pepper, as desired</a:t>
            </a:r>
          </a:p>
          <a:p>
            <a:r>
              <a:rPr lang="en-US" dirty="0">
                <a:latin typeface="+mn-lt"/>
              </a:rPr>
              <a:t>2 tsp. butter</a:t>
            </a:r>
          </a:p>
        </p:txBody>
      </p:sp>
      <p:sp>
        <p:nvSpPr>
          <p:cNvPr id="4" name="Content Placeholder 3">
            <a:extLst>
              <a:ext uri="{FF2B5EF4-FFF2-40B4-BE49-F238E27FC236}">
                <a16:creationId xmlns:a16="http://schemas.microsoft.com/office/drawing/2014/main" id="{5CC5E190-DFAA-CD4D-BC5B-99FA68B41D23}"/>
              </a:ext>
            </a:extLst>
          </p:cNvPr>
          <p:cNvSpPr>
            <a:spLocks noGrp="1"/>
          </p:cNvSpPr>
          <p:nvPr>
            <p:ph sz="half" idx="2"/>
          </p:nvPr>
        </p:nvSpPr>
        <p:spPr>
          <a:xfrm>
            <a:off x="6096000" y="1424572"/>
            <a:ext cx="5181600" cy="4351338"/>
          </a:xfrm>
        </p:spPr>
        <p:txBody>
          <a:bodyPr>
            <a:normAutofit fontScale="92500" lnSpcReduction="10000"/>
          </a:bodyPr>
          <a:lstStyle/>
          <a:p>
            <a:pPr marL="0" indent="0">
              <a:buNone/>
            </a:pPr>
            <a:r>
              <a:rPr lang="en-US" dirty="0">
                <a:latin typeface="+mn-lt"/>
              </a:rPr>
              <a:t>Use numbers for ordered list </a:t>
            </a:r>
            <a:br>
              <a:rPr lang="en-US" dirty="0">
                <a:latin typeface="+mn-lt"/>
              </a:rPr>
            </a:br>
            <a:r>
              <a:rPr lang="en-US" dirty="0">
                <a:latin typeface="+mn-lt"/>
              </a:rPr>
              <a:t>(e.g., cooking instructions)</a:t>
            </a:r>
          </a:p>
          <a:p>
            <a:pPr marL="514350" indent="-514350">
              <a:buFont typeface="+mj-lt"/>
              <a:buAutoNum type="arabicPeriod"/>
            </a:pPr>
            <a:r>
              <a:rPr lang="en-US" dirty="0">
                <a:latin typeface="+mn-lt"/>
              </a:rPr>
              <a:t>Beat eggs, milk, salt and pepper in bowl.</a:t>
            </a:r>
          </a:p>
          <a:p>
            <a:pPr marL="514350" indent="-514350">
              <a:buFont typeface="+mj-lt"/>
              <a:buAutoNum type="arabicPeriod"/>
            </a:pPr>
            <a:r>
              <a:rPr lang="en-US" dirty="0">
                <a:latin typeface="+mn-lt"/>
              </a:rPr>
              <a:t>Heat butter in hot skillet. </a:t>
            </a:r>
          </a:p>
          <a:p>
            <a:pPr marL="514350" indent="-514350">
              <a:buFont typeface="+mj-lt"/>
              <a:buAutoNum type="arabicPeriod"/>
            </a:pPr>
            <a:r>
              <a:rPr lang="en-US" dirty="0">
                <a:latin typeface="+mn-lt"/>
              </a:rPr>
              <a:t>Pour egg mixture into skillet. </a:t>
            </a:r>
          </a:p>
          <a:p>
            <a:pPr marL="514350" indent="-514350">
              <a:buFont typeface="+mj-lt"/>
              <a:buAutoNum type="arabicPeriod"/>
            </a:pPr>
            <a:r>
              <a:rPr lang="en-US" dirty="0">
                <a:latin typeface="+mn-lt"/>
              </a:rPr>
              <a:t>Gently pull eggs with spatula, forming large soft curds till firm.</a:t>
            </a:r>
          </a:p>
          <a:p>
            <a:pPr marL="514350" indent="-514350">
              <a:buFont typeface="+mj-lt"/>
              <a:buAutoNum type="arabicPeriod"/>
            </a:pPr>
            <a:r>
              <a:rPr lang="en-US" dirty="0">
                <a:latin typeface="+mn-lt"/>
              </a:rPr>
              <a:t>Remove from heat. </a:t>
            </a:r>
          </a:p>
          <a:p>
            <a:pPr marL="514350" indent="-514350">
              <a:buFont typeface="+mj-lt"/>
              <a:buAutoNum type="arabicPeriod"/>
            </a:pPr>
            <a:r>
              <a:rPr lang="en-US" dirty="0">
                <a:latin typeface="+mn-lt"/>
              </a:rPr>
              <a:t>Serve immediately.</a:t>
            </a:r>
          </a:p>
        </p:txBody>
      </p:sp>
    </p:spTree>
    <p:extLst>
      <p:ext uri="{BB962C8B-B14F-4D97-AF65-F5344CB8AC3E}">
        <p14:creationId xmlns:p14="http://schemas.microsoft.com/office/powerpoint/2010/main" val="79517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checkerboard(across)">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checkerboard(across)">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checkerboard(across)">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checkerboard(across)">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checkerboard(across)">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checkerboard(across)">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checkerboard(across)">
                                      <p:cBhvr>
                                        <p:cTn id="5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Caption &amp; Audio Describe Video</a:t>
            </a:r>
          </a:p>
        </p:txBody>
      </p:sp>
      <p:sp>
        <p:nvSpPr>
          <p:cNvPr id="3" name="Content Placeholder 2"/>
          <p:cNvSpPr>
            <a:spLocks noGrp="1"/>
          </p:cNvSpPr>
          <p:nvPr>
            <p:ph sz="half" idx="1"/>
          </p:nvPr>
        </p:nvSpPr>
        <p:spPr>
          <a:xfrm>
            <a:off x="1741218" y="1600201"/>
            <a:ext cx="5191210" cy="4525963"/>
          </a:xfrm>
        </p:spPr>
        <p:txBody>
          <a:bodyPr>
            <a:normAutofit/>
          </a:bodyPr>
          <a:lstStyle/>
          <a:p>
            <a:r>
              <a:rPr lang="en-US" dirty="0">
                <a:latin typeface="+mn-lt"/>
              </a:rPr>
              <a:t>Caption video content </a:t>
            </a:r>
            <a:br>
              <a:rPr lang="en-US" dirty="0">
                <a:latin typeface="+mn-lt"/>
              </a:rPr>
            </a:br>
            <a:r>
              <a:rPr lang="en-US" dirty="0">
                <a:latin typeface="+mn-lt"/>
              </a:rPr>
              <a:t>(check accuracy)</a:t>
            </a:r>
          </a:p>
          <a:p>
            <a:r>
              <a:rPr lang="en-US" dirty="0">
                <a:latin typeface="+mn-lt"/>
              </a:rPr>
              <a:t>Provide time-synchronized transcription, if needed</a:t>
            </a:r>
          </a:p>
          <a:p>
            <a:r>
              <a:rPr lang="en-US" dirty="0">
                <a:latin typeface="+mn-lt"/>
              </a:rPr>
              <a:t>Use audio description, if needed</a:t>
            </a:r>
          </a:p>
        </p:txBody>
      </p:sp>
      <p:pic>
        <p:nvPicPr>
          <p:cNvPr id="6" name="Picture 5" title="Closed Capt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080" y="1300655"/>
            <a:ext cx="3042961" cy="2288307"/>
          </a:xfrm>
          <a:prstGeom prst="rect">
            <a:avLst/>
          </a:prstGeom>
        </p:spPr>
      </p:pic>
      <p:pic>
        <p:nvPicPr>
          <p:cNvPr id="5" name="Content Placeholder 4" title="Audio Description icon"/>
          <p:cNvPicPr>
            <a:picLocks noGrp="1" noChangeAspect="1"/>
          </p:cNvPicPr>
          <p:nvPr>
            <p:ph sz="half" idx="2"/>
          </p:nvPr>
        </p:nvPicPr>
        <p:blipFill>
          <a:blip r:embed="rId4">
            <a:extLst>
              <a:ext uri="{28A0092B-C50C-407E-A947-70E740481C1C}">
                <a14:useLocalDpi xmlns:a14="http://schemas.microsoft.com/office/drawing/2010/main" val="0"/>
              </a:ext>
            </a:extLst>
          </a:blip>
          <a:srcRect t="-6064" b="-6064"/>
          <a:stretch>
            <a:fillRect/>
          </a:stretch>
        </p:blipFill>
        <p:spPr>
          <a:xfrm>
            <a:off x="8255855" y="3588962"/>
            <a:ext cx="2671410" cy="2995387"/>
          </a:xfrm>
        </p:spPr>
      </p:pic>
    </p:spTree>
    <p:extLst>
      <p:ext uri="{BB962C8B-B14F-4D97-AF65-F5344CB8AC3E}">
        <p14:creationId xmlns:p14="http://schemas.microsoft.com/office/powerpoint/2010/main" val="6165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Keep It Simple</a:t>
            </a:r>
          </a:p>
        </p:txBody>
      </p:sp>
      <p:sp>
        <p:nvSpPr>
          <p:cNvPr id="5" name="Content Placeholder 4"/>
          <p:cNvSpPr>
            <a:spLocks noGrp="1"/>
          </p:cNvSpPr>
          <p:nvPr>
            <p:ph idx="1"/>
          </p:nvPr>
        </p:nvSpPr>
        <p:spPr>
          <a:xfrm>
            <a:off x="1981200" y="1600200"/>
            <a:ext cx="7708232" cy="2913927"/>
          </a:xfrm>
        </p:spPr>
        <p:txBody>
          <a:bodyPr>
            <a:normAutofit/>
          </a:bodyPr>
          <a:lstStyle/>
          <a:p>
            <a:r>
              <a:rPr lang="en-US" dirty="0">
                <a:latin typeface="+mn-lt"/>
              </a:rPr>
              <a:t>Use readable font </a:t>
            </a:r>
            <a:r>
              <a:rPr lang="en-US" sz="1600" dirty="0">
                <a:latin typeface="+mn-lt"/>
              </a:rPr>
              <a:t>size</a:t>
            </a:r>
            <a:r>
              <a:rPr lang="en-US" dirty="0">
                <a:latin typeface="+mn-lt"/>
              </a:rPr>
              <a:t> and </a:t>
            </a:r>
            <a:r>
              <a:rPr lang="en-US" dirty="0">
                <a:latin typeface="Brush Script MT" panose="03060802040406070304" pitchFamily="66" charset="-122"/>
                <a:ea typeface="Brush Script MT" panose="03060802040406070304" pitchFamily="66" charset="-122"/>
                <a:cs typeface="Brush Script MT" panose="03060802040406070304" pitchFamily="66" charset="-122"/>
              </a:rPr>
              <a:t>style</a:t>
            </a:r>
          </a:p>
          <a:p>
            <a:r>
              <a:rPr lang="en-US" dirty="0">
                <a:latin typeface="+mn-lt"/>
              </a:rPr>
              <a:t>Avoid densely packed text or visuals</a:t>
            </a:r>
          </a:p>
          <a:p>
            <a:r>
              <a:rPr lang="en-US" dirty="0">
                <a:latin typeface="+mn-lt"/>
              </a:rPr>
              <a:t>Explain acronyms, jargon, and idioms</a:t>
            </a:r>
          </a:p>
          <a:p>
            <a:r>
              <a:rPr lang="en-US" dirty="0">
                <a:latin typeface="+mn-lt"/>
              </a:rPr>
              <a:t>Avoid ALL CAPS </a:t>
            </a:r>
          </a:p>
          <a:p>
            <a:r>
              <a:rPr lang="en-US" dirty="0">
                <a:latin typeface="+mn-lt"/>
              </a:rPr>
              <a:t>Avoid use of distracting animations or transitions</a:t>
            </a:r>
          </a:p>
        </p:txBody>
      </p:sp>
    </p:spTree>
    <p:extLst>
      <p:ext uri="{BB962C8B-B14F-4D97-AF65-F5344CB8AC3E}">
        <p14:creationId xmlns:p14="http://schemas.microsoft.com/office/powerpoint/2010/main" val="87676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6DC0-7AA8-2041-95D5-CFA8612FCF3A}"/>
              </a:ext>
            </a:extLst>
          </p:cNvPr>
          <p:cNvSpPr>
            <a:spLocks noGrp="1"/>
          </p:cNvSpPr>
          <p:nvPr>
            <p:ph type="title"/>
          </p:nvPr>
        </p:nvSpPr>
        <p:spPr/>
        <p:txBody>
          <a:bodyPr/>
          <a:lstStyle/>
          <a:p>
            <a:r>
              <a:rPr lang="en-US" b="1" dirty="0">
                <a:latin typeface="+mn-lt"/>
              </a:rPr>
              <a:t>Accessibility Checker</a:t>
            </a:r>
          </a:p>
        </p:txBody>
      </p:sp>
      <p:sp>
        <p:nvSpPr>
          <p:cNvPr id="3" name="Content Placeholder 2">
            <a:extLst>
              <a:ext uri="{FF2B5EF4-FFF2-40B4-BE49-F238E27FC236}">
                <a16:creationId xmlns:a16="http://schemas.microsoft.com/office/drawing/2014/main" id="{9BD6E130-7648-BA48-A77D-01C549437502}"/>
              </a:ext>
            </a:extLst>
          </p:cNvPr>
          <p:cNvSpPr>
            <a:spLocks noGrp="1"/>
          </p:cNvSpPr>
          <p:nvPr>
            <p:ph idx="1"/>
          </p:nvPr>
        </p:nvSpPr>
        <p:spPr/>
        <p:txBody>
          <a:bodyPr/>
          <a:lstStyle/>
          <a:p>
            <a:pPr marL="514350" indent="-514350">
              <a:buFont typeface="+mj-lt"/>
              <a:buAutoNum type="arabicPeriod"/>
            </a:pPr>
            <a:r>
              <a:rPr lang="en-US" dirty="0">
                <a:latin typeface="+mn-lt"/>
              </a:rPr>
              <a:t>Click on Review</a:t>
            </a:r>
          </a:p>
          <a:p>
            <a:pPr marL="514350" indent="-514350">
              <a:buFont typeface="+mj-lt"/>
              <a:buAutoNum type="arabicPeriod"/>
            </a:pPr>
            <a:r>
              <a:rPr lang="en-US" dirty="0">
                <a:latin typeface="+mn-lt"/>
              </a:rPr>
              <a:t>Click on Check Accessibility</a:t>
            </a:r>
          </a:p>
          <a:p>
            <a:pPr marL="514350" indent="-514350">
              <a:buFont typeface="+mj-lt"/>
              <a:buAutoNum type="arabicPeriod"/>
            </a:pPr>
            <a:r>
              <a:rPr lang="en-US" dirty="0">
                <a:latin typeface="+mn-lt"/>
              </a:rPr>
              <a:t>Make</a:t>
            </a:r>
            <a:r>
              <a:rPr lang="en-US" baseline="0" dirty="0">
                <a:latin typeface="+mn-lt"/>
              </a:rPr>
              <a:t> corrections as indicated</a:t>
            </a:r>
            <a:endParaRPr lang="en-US" dirty="0">
              <a:latin typeface="+mn-lt"/>
            </a:endParaRPr>
          </a:p>
        </p:txBody>
      </p:sp>
      <p:pic>
        <p:nvPicPr>
          <p:cNvPr id="5" name="Picture 4" descr="toolbar showing options">
            <a:extLst>
              <a:ext uri="{FF2B5EF4-FFF2-40B4-BE49-F238E27FC236}">
                <a16:creationId xmlns:a16="http://schemas.microsoft.com/office/drawing/2014/main" id="{3F75CC00-BF4E-5A4D-A882-D3F2A39C0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412" y="3659851"/>
            <a:ext cx="7226300" cy="1320800"/>
          </a:xfrm>
          <a:prstGeom prst="rect">
            <a:avLst/>
          </a:prstGeom>
        </p:spPr>
      </p:pic>
      <p:sp>
        <p:nvSpPr>
          <p:cNvPr id="6" name="TextBox 5" descr="box highlighting toolbar icon selection">
            <a:extLst>
              <a:ext uri="{FF2B5EF4-FFF2-40B4-BE49-F238E27FC236}">
                <a16:creationId xmlns:a16="http://schemas.microsoft.com/office/drawing/2014/main" id="{1EB09B34-D9D0-B241-95B9-826CD0F9AA3D}"/>
              </a:ext>
            </a:extLst>
          </p:cNvPr>
          <p:cNvSpPr txBox="1"/>
          <p:nvPr/>
        </p:nvSpPr>
        <p:spPr>
          <a:xfrm>
            <a:off x="9155575" y="3622876"/>
            <a:ext cx="821802" cy="1307939"/>
          </a:xfrm>
          <a:prstGeom prst="rect">
            <a:avLst/>
          </a:prstGeom>
          <a:noFill/>
          <a:ln w="28575">
            <a:solidFill>
              <a:schemeClr val="accent1"/>
            </a:solidFill>
          </a:ln>
        </p:spPr>
        <p:txBody>
          <a:bodyPr wrap="square" rtlCol="0">
            <a:spAutoFit/>
          </a:bodyPr>
          <a:lstStyle/>
          <a:p>
            <a:endParaRPr lang="en-US" dirty="0"/>
          </a:p>
        </p:txBody>
      </p:sp>
      <p:sp>
        <p:nvSpPr>
          <p:cNvPr id="10" name="U-Turn Arrow 9" descr="arrow pointing from first toolbar icon selection to second">
            <a:extLst>
              <a:ext uri="{FF2B5EF4-FFF2-40B4-BE49-F238E27FC236}">
                <a16:creationId xmlns:a16="http://schemas.microsoft.com/office/drawing/2014/main" id="{54FDAD91-9E7F-1244-B0E3-18D0DB417405}"/>
              </a:ext>
            </a:extLst>
          </p:cNvPr>
          <p:cNvSpPr/>
          <p:nvPr/>
        </p:nvSpPr>
        <p:spPr>
          <a:xfrm rot="10800000">
            <a:off x="4919240" y="5243332"/>
            <a:ext cx="4803493" cy="43983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descr="box highlighting toolbar icon selection">
            <a:extLst>
              <a:ext uri="{FF2B5EF4-FFF2-40B4-BE49-F238E27FC236}">
                <a16:creationId xmlns:a16="http://schemas.microsoft.com/office/drawing/2014/main" id="{AB1A8354-57E6-B04A-B855-E4F3E469CDF9}"/>
              </a:ext>
            </a:extLst>
          </p:cNvPr>
          <p:cNvSpPr txBox="1"/>
          <p:nvPr/>
        </p:nvSpPr>
        <p:spPr>
          <a:xfrm>
            <a:off x="4496163" y="3889094"/>
            <a:ext cx="943938" cy="1226494"/>
          </a:xfrm>
          <a:prstGeom prst="rect">
            <a:avLst/>
          </a:prstGeom>
          <a:noFill/>
          <a:ln w="28575">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261498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E6B0-215B-2249-8B89-E7B9365737AF}"/>
              </a:ext>
            </a:extLst>
          </p:cNvPr>
          <p:cNvSpPr>
            <a:spLocks noGrp="1"/>
          </p:cNvSpPr>
          <p:nvPr>
            <p:ph type="title"/>
          </p:nvPr>
        </p:nvSpPr>
        <p:spPr/>
        <p:txBody>
          <a:bodyPr/>
          <a:lstStyle/>
          <a:p>
            <a:r>
              <a:rPr lang="en-US" b="1" dirty="0">
                <a:latin typeface="+mn-lt"/>
              </a:rPr>
              <a:t>Resources</a:t>
            </a:r>
          </a:p>
        </p:txBody>
      </p:sp>
      <p:sp>
        <p:nvSpPr>
          <p:cNvPr id="3" name="Content Placeholder 2">
            <a:extLst>
              <a:ext uri="{FF2B5EF4-FFF2-40B4-BE49-F238E27FC236}">
                <a16:creationId xmlns:a16="http://schemas.microsoft.com/office/drawing/2014/main" id="{7E810FAB-1708-7E43-8575-16B8954B950A}"/>
              </a:ext>
            </a:extLst>
          </p:cNvPr>
          <p:cNvSpPr>
            <a:spLocks noGrp="1"/>
          </p:cNvSpPr>
          <p:nvPr>
            <p:ph idx="1"/>
          </p:nvPr>
        </p:nvSpPr>
        <p:spPr/>
        <p:txBody>
          <a:bodyPr/>
          <a:lstStyle/>
          <a:p>
            <a:r>
              <a:rPr lang="en-US" dirty="0">
                <a:latin typeface="+mn-lt"/>
                <a:hlinkClick r:id="rId3"/>
              </a:rPr>
              <a:t>NCDAE MS Office cheatsheets</a:t>
            </a:r>
            <a:endParaRPr lang="en-US" dirty="0">
              <a:latin typeface="+mn-lt"/>
            </a:endParaRPr>
          </a:p>
          <a:p>
            <a:pPr lvl="1"/>
            <a:r>
              <a:rPr lang="en-US" dirty="0">
                <a:hlinkClick r:id="rId3"/>
              </a:rPr>
              <a:t>http://ncdae.org/resources/cheatsheets/</a:t>
            </a:r>
            <a:endParaRPr lang="en-US" dirty="0"/>
          </a:p>
          <a:p>
            <a:r>
              <a:rPr lang="en-US" dirty="0">
                <a:latin typeface="+mn-lt"/>
                <a:hlinkClick r:id="rId4"/>
              </a:rPr>
              <a:t>WebAIM</a:t>
            </a:r>
            <a:endParaRPr lang="en-US" dirty="0">
              <a:latin typeface="+mn-lt"/>
            </a:endParaRPr>
          </a:p>
          <a:p>
            <a:pPr lvl="1"/>
            <a:r>
              <a:rPr lang="en-US" dirty="0">
                <a:latin typeface="+mn-lt"/>
                <a:hlinkClick r:id="rId4"/>
              </a:rPr>
              <a:t>https://webaim.org/</a:t>
            </a:r>
            <a:r>
              <a:rPr lang="en-US" dirty="0">
                <a:latin typeface="+mn-lt"/>
              </a:rPr>
              <a:t> </a:t>
            </a:r>
          </a:p>
        </p:txBody>
      </p:sp>
    </p:spTree>
    <p:extLst>
      <p:ext uri="{BB962C8B-B14F-4D97-AF65-F5344CB8AC3E}">
        <p14:creationId xmlns:p14="http://schemas.microsoft.com/office/powerpoint/2010/main" val="4339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7E7C-D84A-1F4A-91A9-7B6FC21ED9DE}"/>
              </a:ext>
            </a:extLst>
          </p:cNvPr>
          <p:cNvSpPr>
            <a:spLocks noGrp="1"/>
          </p:cNvSpPr>
          <p:nvPr>
            <p:ph type="title"/>
          </p:nvPr>
        </p:nvSpPr>
        <p:spPr/>
        <p:txBody>
          <a:bodyPr/>
          <a:lstStyle/>
          <a:p>
            <a:r>
              <a:rPr lang="en-US" b="1" dirty="0">
                <a:latin typeface="+mn-lt"/>
              </a:rPr>
              <a:t>Use Outline View</a:t>
            </a:r>
          </a:p>
        </p:txBody>
      </p:sp>
      <p:sp>
        <p:nvSpPr>
          <p:cNvPr id="3" name="Content Placeholder 2">
            <a:extLst>
              <a:ext uri="{FF2B5EF4-FFF2-40B4-BE49-F238E27FC236}">
                <a16:creationId xmlns:a16="http://schemas.microsoft.com/office/drawing/2014/main" id="{737D8CD0-5752-464B-A1BC-5BED75C45EBF}"/>
              </a:ext>
            </a:extLst>
          </p:cNvPr>
          <p:cNvSpPr>
            <a:spLocks noGrp="1"/>
          </p:cNvSpPr>
          <p:nvPr>
            <p:ph idx="1"/>
          </p:nvPr>
        </p:nvSpPr>
        <p:spPr>
          <a:xfrm>
            <a:off x="838200" y="2923953"/>
            <a:ext cx="10515600" cy="2370507"/>
          </a:xfrm>
        </p:spPr>
        <p:txBody>
          <a:bodyPr/>
          <a:lstStyle/>
          <a:p>
            <a:r>
              <a:rPr lang="en-US" dirty="0">
                <a:latin typeface="+mn-lt"/>
              </a:rPr>
              <a:t>From View, click Outline View</a:t>
            </a:r>
          </a:p>
          <a:p>
            <a:r>
              <a:rPr lang="en-US" dirty="0">
                <a:latin typeface="+mn-lt"/>
              </a:rPr>
              <a:t>Use</a:t>
            </a:r>
            <a:r>
              <a:rPr lang="en-US" baseline="0" dirty="0">
                <a:latin typeface="+mn-lt"/>
              </a:rPr>
              <a:t> tab and enter keys to add spacing</a:t>
            </a:r>
          </a:p>
          <a:p>
            <a:r>
              <a:rPr lang="en-US" dirty="0">
                <a:latin typeface="+mn-lt"/>
              </a:rPr>
              <a:t>Work from this (outline</a:t>
            </a:r>
            <a:r>
              <a:rPr lang="en-US" baseline="0" dirty="0">
                <a:latin typeface="+mn-lt"/>
              </a:rPr>
              <a:t> view) </a:t>
            </a:r>
            <a:r>
              <a:rPr lang="en-US" dirty="0">
                <a:latin typeface="+mn-lt"/>
              </a:rPr>
              <a:t>screen to employ a proper hierarchical structure</a:t>
            </a:r>
            <a:endParaRPr lang="en-US" baseline="0" dirty="0">
              <a:latin typeface="+mn-lt"/>
            </a:endParaRPr>
          </a:p>
        </p:txBody>
      </p:sp>
      <p:pic>
        <p:nvPicPr>
          <p:cNvPr id="5" name="Picture 4" descr="toolbar image">
            <a:extLst>
              <a:ext uri="{FF2B5EF4-FFF2-40B4-BE49-F238E27FC236}">
                <a16:creationId xmlns:a16="http://schemas.microsoft.com/office/drawing/2014/main" id="{73A36891-9104-8643-84A8-7EED99740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055" y="1557171"/>
            <a:ext cx="7835900" cy="1320800"/>
          </a:xfrm>
          <a:prstGeom prst="rect">
            <a:avLst/>
          </a:prstGeom>
        </p:spPr>
      </p:pic>
      <p:sp>
        <p:nvSpPr>
          <p:cNvPr id="7" name="TextBox 6" descr="highlight of toolbar">
            <a:extLst>
              <a:ext uri="{FF2B5EF4-FFF2-40B4-BE49-F238E27FC236}">
                <a16:creationId xmlns:a16="http://schemas.microsoft.com/office/drawing/2014/main" id="{D0A0C252-D68B-BF4D-AE11-C637038A86C4}"/>
              </a:ext>
            </a:extLst>
          </p:cNvPr>
          <p:cNvSpPr txBox="1"/>
          <p:nvPr/>
        </p:nvSpPr>
        <p:spPr>
          <a:xfrm>
            <a:off x="11057860" y="1557171"/>
            <a:ext cx="574159" cy="369332"/>
          </a:xfrm>
          <a:prstGeom prst="rect">
            <a:avLst/>
          </a:prstGeom>
          <a:noFill/>
          <a:ln w="28575">
            <a:solidFill>
              <a:srgbClr val="0070C0"/>
            </a:solidFill>
          </a:ln>
        </p:spPr>
        <p:txBody>
          <a:bodyPr wrap="square" rtlCol="0">
            <a:spAutoFit/>
          </a:bodyPr>
          <a:lstStyle/>
          <a:p>
            <a:endParaRPr lang="en-US" dirty="0"/>
          </a:p>
        </p:txBody>
      </p:sp>
      <p:sp>
        <p:nvSpPr>
          <p:cNvPr id="8" name="Bent Arrow 7" descr="arrow pointing to toolbar">
            <a:extLst>
              <a:ext uri="{FF2B5EF4-FFF2-40B4-BE49-F238E27FC236}">
                <a16:creationId xmlns:a16="http://schemas.microsoft.com/office/drawing/2014/main" id="{E8D5F6E2-6ECD-4644-B884-25470EC4A358}"/>
              </a:ext>
            </a:extLst>
          </p:cNvPr>
          <p:cNvSpPr/>
          <p:nvPr/>
        </p:nvSpPr>
        <p:spPr>
          <a:xfrm rot="10800000">
            <a:off x="5442911" y="1972485"/>
            <a:ext cx="6049924" cy="7993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descr="highlight of toolbar">
            <a:extLst>
              <a:ext uri="{FF2B5EF4-FFF2-40B4-BE49-F238E27FC236}">
                <a16:creationId xmlns:a16="http://schemas.microsoft.com/office/drawing/2014/main" id="{ED0EFC7D-80F6-E54B-9F28-C2E6F4D5F364}"/>
              </a:ext>
            </a:extLst>
          </p:cNvPr>
          <p:cNvSpPr txBox="1"/>
          <p:nvPr/>
        </p:nvSpPr>
        <p:spPr>
          <a:xfrm>
            <a:off x="4391247" y="1850120"/>
            <a:ext cx="765544" cy="914400"/>
          </a:xfrm>
          <a:prstGeom prst="rect">
            <a:avLst/>
          </a:prstGeom>
          <a:noFill/>
          <a:ln w="28575">
            <a:solidFill>
              <a:srgbClr val="0070C0"/>
            </a:solidFill>
          </a:ln>
        </p:spPr>
        <p:txBody>
          <a:bodyPr wrap="square" rtlCol="0">
            <a:spAutoFit/>
          </a:bodyPr>
          <a:lstStyle/>
          <a:p>
            <a:endParaRPr lang="en-US" dirty="0"/>
          </a:p>
        </p:txBody>
      </p:sp>
    </p:spTree>
    <p:extLst>
      <p:ext uri="{BB962C8B-B14F-4D97-AF65-F5344CB8AC3E}">
        <p14:creationId xmlns:p14="http://schemas.microsoft.com/office/powerpoint/2010/main" val="72996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latin typeface="+mn-lt"/>
              </a:rPr>
              <a:t>Proper Hierarchical</a:t>
            </a:r>
            <a:r>
              <a:rPr lang="en-US" b="1" baseline="0" dirty="0">
                <a:latin typeface="+mn-lt"/>
              </a:rPr>
              <a:t> </a:t>
            </a:r>
            <a:r>
              <a:rPr lang="en-US" b="1" dirty="0">
                <a:latin typeface="+mn-lt"/>
              </a:rPr>
              <a:t>Structure</a:t>
            </a:r>
          </a:p>
        </p:txBody>
      </p:sp>
      <p:pic>
        <p:nvPicPr>
          <p:cNvPr id="8" name="Content Placeholder 7" descr="image of powerpoint style hierarchy ">
            <a:extLst>
              <a:ext uri="{FF2B5EF4-FFF2-40B4-BE49-F238E27FC236}">
                <a16:creationId xmlns:a16="http://schemas.microsoft.com/office/drawing/2014/main" id="{9196E774-4456-CB4D-AB70-21CE108969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090" y="1591099"/>
            <a:ext cx="8458200" cy="4203700"/>
          </a:xfrm>
        </p:spPr>
      </p:pic>
    </p:spTree>
    <p:extLst>
      <p:ext uri="{BB962C8B-B14F-4D97-AF65-F5344CB8AC3E}">
        <p14:creationId xmlns:p14="http://schemas.microsoft.com/office/powerpoint/2010/main" val="10581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97CD-E5FC-704C-81D6-A375C8A594B3}"/>
              </a:ext>
            </a:extLst>
          </p:cNvPr>
          <p:cNvSpPr>
            <a:spLocks noGrp="1"/>
          </p:cNvSpPr>
          <p:nvPr>
            <p:ph type="title"/>
          </p:nvPr>
        </p:nvSpPr>
        <p:spPr/>
        <p:txBody>
          <a:bodyPr/>
          <a:lstStyle/>
          <a:p>
            <a:r>
              <a:rPr lang="en-US" b="1" dirty="0">
                <a:latin typeface="+mn-lt"/>
              </a:rPr>
              <a:t>Use Destination Theme </a:t>
            </a:r>
            <a:br>
              <a:rPr lang="en-US" b="1" dirty="0">
                <a:latin typeface="+mn-lt"/>
              </a:rPr>
            </a:br>
            <a:r>
              <a:rPr lang="en-US" b="1" dirty="0">
                <a:latin typeface="+mn-lt"/>
              </a:rPr>
              <a:t>to format pasted text</a:t>
            </a:r>
          </a:p>
        </p:txBody>
      </p:sp>
      <p:sp>
        <p:nvSpPr>
          <p:cNvPr id="3" name="Content Placeholder 2">
            <a:extLst>
              <a:ext uri="{FF2B5EF4-FFF2-40B4-BE49-F238E27FC236}">
                <a16:creationId xmlns:a16="http://schemas.microsoft.com/office/drawing/2014/main" id="{0BA8293A-9085-AB4C-80E7-ED668642D3FC}"/>
              </a:ext>
            </a:extLst>
          </p:cNvPr>
          <p:cNvSpPr>
            <a:spLocks noGrp="1"/>
          </p:cNvSpPr>
          <p:nvPr>
            <p:ph idx="1"/>
          </p:nvPr>
        </p:nvSpPr>
        <p:spPr>
          <a:xfrm>
            <a:off x="838200" y="1825625"/>
            <a:ext cx="10515600" cy="1286543"/>
          </a:xfrm>
        </p:spPr>
        <p:txBody>
          <a:bodyPr/>
          <a:lstStyle/>
          <a:p>
            <a:pPr marL="514350" indent="-514350">
              <a:buFont typeface="+mj-lt"/>
              <a:buAutoNum type="arabicPeriod"/>
            </a:pPr>
            <a:r>
              <a:rPr lang="en-US" dirty="0">
                <a:latin typeface="+mn-lt"/>
              </a:rPr>
              <a:t>From Home, Click Paste arrow</a:t>
            </a:r>
          </a:p>
          <a:p>
            <a:pPr marL="514350" indent="-514350">
              <a:buFont typeface="+mj-lt"/>
              <a:buAutoNum type="arabicPeriod"/>
            </a:pPr>
            <a:r>
              <a:rPr lang="en-US" dirty="0">
                <a:latin typeface="+mn-lt"/>
              </a:rPr>
              <a:t>Click Use Destination Theme</a:t>
            </a:r>
          </a:p>
        </p:txBody>
      </p:sp>
      <p:pic>
        <p:nvPicPr>
          <p:cNvPr id="5" name="Picture 4" descr="Options box showing &quot;Use Destination Theme&quot;">
            <a:extLst>
              <a:ext uri="{FF2B5EF4-FFF2-40B4-BE49-F238E27FC236}">
                <a16:creationId xmlns:a16="http://schemas.microsoft.com/office/drawing/2014/main" id="{33A29D56-1C26-FC4D-827A-6E467F3D7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81" y="1987216"/>
            <a:ext cx="3060700" cy="2819400"/>
          </a:xfrm>
          <a:prstGeom prst="rect">
            <a:avLst/>
          </a:prstGeom>
        </p:spPr>
      </p:pic>
    </p:spTree>
    <p:extLst>
      <p:ext uri="{BB962C8B-B14F-4D97-AF65-F5344CB8AC3E}">
        <p14:creationId xmlns:p14="http://schemas.microsoft.com/office/powerpoint/2010/main" val="20373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BFF0-015A-F746-A3BA-8A28D1CDE044}"/>
              </a:ext>
            </a:extLst>
          </p:cNvPr>
          <p:cNvSpPr>
            <a:spLocks noGrp="1"/>
          </p:cNvSpPr>
          <p:nvPr>
            <p:ph type="title"/>
          </p:nvPr>
        </p:nvSpPr>
        <p:spPr/>
        <p:txBody>
          <a:bodyPr/>
          <a:lstStyle/>
          <a:p>
            <a:r>
              <a:rPr lang="en-US" b="1" dirty="0">
                <a:latin typeface="+mn-lt"/>
              </a:rPr>
              <a:t>Use Distinctive Slide Titles</a:t>
            </a:r>
          </a:p>
        </p:txBody>
      </p:sp>
      <p:sp>
        <p:nvSpPr>
          <p:cNvPr id="3" name="Text Placeholder 2">
            <a:extLst>
              <a:ext uri="{FF2B5EF4-FFF2-40B4-BE49-F238E27FC236}">
                <a16:creationId xmlns:a16="http://schemas.microsoft.com/office/drawing/2014/main" id="{8A5D0DA2-5DD7-F74E-813C-4FF29936EE79}"/>
              </a:ext>
            </a:extLst>
          </p:cNvPr>
          <p:cNvSpPr>
            <a:spLocks noGrp="1"/>
          </p:cNvSpPr>
          <p:nvPr>
            <p:ph type="body" idx="1"/>
          </p:nvPr>
        </p:nvSpPr>
        <p:spPr/>
        <p:txBody>
          <a:bodyPr/>
          <a:lstStyle/>
          <a:p>
            <a:r>
              <a:rPr lang="en-US" dirty="0">
                <a:latin typeface="+mn-lt"/>
              </a:rPr>
              <a:t>Slide Titles, repetitive </a:t>
            </a:r>
          </a:p>
        </p:txBody>
      </p:sp>
      <p:sp>
        <p:nvSpPr>
          <p:cNvPr id="4" name="Content Placeholder 3">
            <a:extLst>
              <a:ext uri="{FF2B5EF4-FFF2-40B4-BE49-F238E27FC236}">
                <a16:creationId xmlns:a16="http://schemas.microsoft.com/office/drawing/2014/main" id="{4F04B4FB-1AED-204A-B193-DFC9F56234D1}"/>
              </a:ext>
            </a:extLst>
          </p:cNvPr>
          <p:cNvSpPr>
            <a:spLocks noGrp="1"/>
          </p:cNvSpPr>
          <p:nvPr>
            <p:ph sz="half" idx="2"/>
          </p:nvPr>
        </p:nvSpPr>
        <p:spPr>
          <a:xfrm>
            <a:off x="839788" y="2505075"/>
            <a:ext cx="5157787" cy="1747948"/>
          </a:xfrm>
        </p:spPr>
        <p:txBody>
          <a:bodyPr/>
          <a:lstStyle/>
          <a:p>
            <a:r>
              <a:rPr lang="en-US" dirty="0">
                <a:latin typeface="+mn-lt"/>
              </a:rPr>
              <a:t>Process</a:t>
            </a:r>
          </a:p>
          <a:p>
            <a:r>
              <a:rPr lang="en-US" dirty="0">
                <a:latin typeface="+mn-lt"/>
              </a:rPr>
              <a:t>Process</a:t>
            </a:r>
          </a:p>
          <a:p>
            <a:r>
              <a:rPr lang="en-US" dirty="0">
                <a:latin typeface="+mn-lt"/>
              </a:rPr>
              <a:t>Process</a:t>
            </a:r>
          </a:p>
        </p:txBody>
      </p:sp>
      <p:sp>
        <p:nvSpPr>
          <p:cNvPr id="10" name="TextBox 9">
            <a:extLst>
              <a:ext uri="{FF2B5EF4-FFF2-40B4-BE49-F238E27FC236}">
                <a16:creationId xmlns:a16="http://schemas.microsoft.com/office/drawing/2014/main" id="{86529CBA-28D3-1842-8EF5-44AAEE088588}"/>
              </a:ext>
            </a:extLst>
          </p:cNvPr>
          <p:cNvSpPr txBox="1"/>
          <p:nvPr/>
        </p:nvSpPr>
        <p:spPr>
          <a:xfrm>
            <a:off x="2784895" y="4531870"/>
            <a:ext cx="1673792" cy="369332"/>
          </a:xfrm>
          <a:prstGeom prst="rect">
            <a:avLst/>
          </a:prstGeom>
          <a:noFill/>
        </p:spPr>
        <p:txBody>
          <a:bodyPr wrap="none" rtlCol="0">
            <a:spAutoFit/>
          </a:bodyPr>
          <a:lstStyle/>
          <a:p>
            <a:r>
              <a:rPr lang="en-US" dirty="0"/>
              <a:t>Non-descriptive</a:t>
            </a:r>
          </a:p>
        </p:txBody>
      </p:sp>
      <p:cxnSp>
        <p:nvCxnSpPr>
          <p:cNvPr id="11" name="Straight Arrow Connector 10" descr="arrow pointing to text">
            <a:extLst>
              <a:ext uri="{FF2B5EF4-FFF2-40B4-BE49-F238E27FC236}">
                <a16:creationId xmlns:a16="http://schemas.microsoft.com/office/drawing/2014/main" id="{EF27D376-E13D-484B-B48B-F6C196177F3A}"/>
              </a:ext>
            </a:extLst>
          </p:cNvPr>
          <p:cNvCxnSpPr/>
          <p:nvPr/>
        </p:nvCxnSpPr>
        <p:spPr>
          <a:xfrm flipH="1" flipV="1">
            <a:off x="2825185" y="3354757"/>
            <a:ext cx="818706" cy="1032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92D36A0-F7F3-154A-8A8D-0506207971BA}"/>
              </a:ext>
            </a:extLst>
          </p:cNvPr>
          <p:cNvSpPr>
            <a:spLocks noGrp="1"/>
          </p:cNvSpPr>
          <p:nvPr>
            <p:ph type="body" sz="quarter" idx="3"/>
          </p:nvPr>
        </p:nvSpPr>
        <p:spPr/>
        <p:txBody>
          <a:bodyPr/>
          <a:lstStyle/>
          <a:p>
            <a:r>
              <a:rPr lang="en-US" dirty="0">
                <a:latin typeface="+mn-lt"/>
              </a:rPr>
              <a:t>Slide Titles, distinctive</a:t>
            </a:r>
          </a:p>
        </p:txBody>
      </p:sp>
      <p:sp>
        <p:nvSpPr>
          <p:cNvPr id="6" name="Content Placeholder 5">
            <a:extLst>
              <a:ext uri="{FF2B5EF4-FFF2-40B4-BE49-F238E27FC236}">
                <a16:creationId xmlns:a16="http://schemas.microsoft.com/office/drawing/2014/main" id="{1C3D8693-68C1-C643-B068-F7953F397887}"/>
              </a:ext>
            </a:extLst>
          </p:cNvPr>
          <p:cNvSpPr>
            <a:spLocks noGrp="1"/>
          </p:cNvSpPr>
          <p:nvPr>
            <p:ph sz="quarter" idx="4"/>
          </p:nvPr>
        </p:nvSpPr>
        <p:spPr>
          <a:xfrm>
            <a:off x="6172200" y="2505075"/>
            <a:ext cx="5183188" cy="1896804"/>
          </a:xfrm>
        </p:spPr>
        <p:txBody>
          <a:bodyPr/>
          <a:lstStyle/>
          <a:p>
            <a:r>
              <a:rPr lang="en-US" dirty="0">
                <a:latin typeface="+mn-lt"/>
              </a:rPr>
              <a:t>Process – beginning</a:t>
            </a:r>
          </a:p>
          <a:p>
            <a:r>
              <a:rPr lang="en-US" dirty="0">
                <a:latin typeface="+mn-lt"/>
              </a:rPr>
              <a:t>Process – middle</a:t>
            </a:r>
          </a:p>
          <a:p>
            <a:r>
              <a:rPr lang="en-US" dirty="0">
                <a:latin typeface="+mn-lt"/>
              </a:rPr>
              <a:t>Process - end</a:t>
            </a:r>
          </a:p>
        </p:txBody>
      </p:sp>
      <p:sp>
        <p:nvSpPr>
          <p:cNvPr id="7" name="TextBox 6">
            <a:extLst>
              <a:ext uri="{FF2B5EF4-FFF2-40B4-BE49-F238E27FC236}">
                <a16:creationId xmlns:a16="http://schemas.microsoft.com/office/drawing/2014/main" id="{4AF5E69D-6353-EF42-BFF5-43448EE611C4}"/>
              </a:ext>
            </a:extLst>
          </p:cNvPr>
          <p:cNvSpPr txBox="1"/>
          <p:nvPr/>
        </p:nvSpPr>
        <p:spPr>
          <a:xfrm>
            <a:off x="9897792" y="1035007"/>
            <a:ext cx="1467293" cy="369332"/>
          </a:xfrm>
          <a:prstGeom prst="rect">
            <a:avLst/>
          </a:prstGeom>
          <a:noFill/>
        </p:spPr>
        <p:txBody>
          <a:bodyPr wrap="square" rtlCol="0">
            <a:spAutoFit/>
          </a:bodyPr>
          <a:lstStyle/>
          <a:p>
            <a:r>
              <a:rPr lang="en-US" dirty="0"/>
              <a:t>Best practice</a:t>
            </a:r>
          </a:p>
        </p:txBody>
      </p:sp>
      <p:cxnSp>
        <p:nvCxnSpPr>
          <p:cNvPr id="9" name="Straight Arrow Connector 8" descr="arrow pointing to text">
            <a:extLst>
              <a:ext uri="{FF2B5EF4-FFF2-40B4-BE49-F238E27FC236}">
                <a16:creationId xmlns:a16="http://schemas.microsoft.com/office/drawing/2014/main" id="{41C57889-C1F6-CB4E-A18D-1653E25B0CEE}"/>
              </a:ext>
            </a:extLst>
          </p:cNvPr>
          <p:cNvCxnSpPr/>
          <p:nvPr/>
        </p:nvCxnSpPr>
        <p:spPr>
          <a:xfrm flipH="1">
            <a:off x="9812732" y="1525325"/>
            <a:ext cx="818707" cy="81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0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1000"/>
                                        <p:tgtEl>
                                          <p:spTgt spid="6">
                                            <p:txEl>
                                              <p:pRg st="0" end="0"/>
                                            </p:txEl>
                                          </p:spTgt>
                                        </p:tgtEl>
                                      </p:cBhvr>
                                    </p:animEffect>
                                    <p:anim calcmode="lin" valueType="num">
                                      <p:cBhvr>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fade">
                                      <p:cBhvr>
                                        <p:cTn id="63" dur="1000"/>
                                        <p:tgtEl>
                                          <p:spTgt spid="6">
                                            <p:txEl>
                                              <p:pRg st="1" end="1"/>
                                            </p:txEl>
                                          </p:spTgt>
                                        </p:tgtEl>
                                      </p:cBhvr>
                                    </p:animEffect>
                                    <p:anim calcmode="lin" valueType="num">
                                      <p:cBhvr>
                                        <p:cTn id="6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Effect transition="in" filter="fade">
                                      <p:cBhvr>
                                        <p:cTn id="70" dur="1000"/>
                                        <p:tgtEl>
                                          <p:spTgt spid="6">
                                            <p:txEl>
                                              <p:pRg st="2" end="2"/>
                                            </p:txEl>
                                          </p:spTgt>
                                        </p:tgtEl>
                                      </p:cBhvr>
                                    </p:animEffect>
                                    <p:anim calcmode="lin" valueType="num">
                                      <p:cBhvr>
                                        <p:cTn id="7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0" end="0"/>
                                            </p:txEl>
                                          </p:spTgt>
                                        </p:tgtEl>
                                        <p:attrNameLst>
                                          <p:attrName>style.visibility</p:attrName>
                                        </p:attrNameLst>
                                      </p:cBhvr>
                                      <p:to>
                                        <p:strVal val="visible"/>
                                      </p:to>
                                    </p:set>
                                    <p:animEffect transition="in" filter="fade">
                                      <p:cBhvr>
                                        <p:cTn id="77" dur="1000"/>
                                        <p:tgtEl>
                                          <p:spTgt spid="7">
                                            <p:txEl>
                                              <p:pRg st="0" end="0"/>
                                            </p:txEl>
                                          </p:spTgt>
                                        </p:tgtEl>
                                      </p:cBhvr>
                                    </p:animEffect>
                                    <p:anim calcmode="lin" valueType="num">
                                      <p:cBhvr>
                                        <p:cTn id="7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5AF9-3166-2D4C-97DB-F7B8F5D54C6D}"/>
              </a:ext>
            </a:extLst>
          </p:cNvPr>
          <p:cNvSpPr>
            <a:spLocks noGrp="1"/>
          </p:cNvSpPr>
          <p:nvPr>
            <p:ph type="title"/>
          </p:nvPr>
        </p:nvSpPr>
        <p:spPr/>
        <p:txBody>
          <a:bodyPr/>
          <a:lstStyle/>
          <a:p>
            <a:r>
              <a:rPr lang="en-US" b="1" dirty="0">
                <a:latin typeface="+mn-lt"/>
              </a:rPr>
              <a:t>Insert</a:t>
            </a:r>
            <a:r>
              <a:rPr lang="en-US" b="1" baseline="0" dirty="0">
                <a:latin typeface="+mn-lt"/>
              </a:rPr>
              <a:t> alt(ernative) text in images</a:t>
            </a:r>
            <a:endParaRPr lang="en-US" b="1" dirty="0">
              <a:latin typeface="+mn-lt"/>
            </a:endParaRPr>
          </a:p>
        </p:txBody>
      </p:sp>
      <p:pic>
        <p:nvPicPr>
          <p:cNvPr id="6" name="Content Placeholder 4" descr="anatomy, woman's">
            <a:extLst>
              <a:ext uri="{FF2B5EF4-FFF2-40B4-BE49-F238E27FC236}">
                <a16:creationId xmlns:a16="http://schemas.microsoft.com/office/drawing/2014/main" id="{98AD03CE-E05E-EF46-8A53-2A04EC736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49" y="1800224"/>
            <a:ext cx="2789710" cy="4057761"/>
          </a:xfrm>
          <a:prstGeom prst="rect">
            <a:avLst/>
          </a:prstGeom>
        </p:spPr>
      </p:pic>
      <p:sp>
        <p:nvSpPr>
          <p:cNvPr id="12" name="TextBox 11">
            <a:extLst>
              <a:ext uri="{FF2B5EF4-FFF2-40B4-BE49-F238E27FC236}">
                <a16:creationId xmlns:a16="http://schemas.microsoft.com/office/drawing/2014/main" id="{B0F34059-8097-E443-B715-A296F2C8BF4B}"/>
              </a:ext>
            </a:extLst>
          </p:cNvPr>
          <p:cNvSpPr txBox="1"/>
          <p:nvPr/>
        </p:nvSpPr>
        <p:spPr>
          <a:xfrm>
            <a:off x="1021704" y="6065470"/>
            <a:ext cx="2057400" cy="369332"/>
          </a:xfrm>
          <a:prstGeom prst="rect">
            <a:avLst/>
          </a:prstGeom>
          <a:noFill/>
        </p:spPr>
        <p:txBody>
          <a:bodyPr wrap="square" rtlCol="0">
            <a:spAutoFit/>
          </a:bodyPr>
          <a:lstStyle/>
          <a:p>
            <a:r>
              <a:rPr lang="en-US" dirty="0"/>
              <a:t>Right click on image</a:t>
            </a:r>
          </a:p>
        </p:txBody>
      </p:sp>
      <p:pic>
        <p:nvPicPr>
          <p:cNvPr id="4" name="Picture 3" descr="format picture options image">
            <a:extLst>
              <a:ext uri="{FF2B5EF4-FFF2-40B4-BE49-F238E27FC236}">
                <a16:creationId xmlns:a16="http://schemas.microsoft.com/office/drawing/2014/main" id="{746900E9-7272-C94E-88C4-24D09AF21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028" y="1957388"/>
            <a:ext cx="4219721" cy="4477414"/>
          </a:xfrm>
          <a:prstGeom prst="rect">
            <a:avLst/>
          </a:prstGeom>
        </p:spPr>
      </p:pic>
      <p:pic>
        <p:nvPicPr>
          <p:cNvPr id="10" name="Picture 9" descr="format picture options">
            <a:extLst>
              <a:ext uri="{FF2B5EF4-FFF2-40B4-BE49-F238E27FC236}">
                <a16:creationId xmlns:a16="http://schemas.microsoft.com/office/drawing/2014/main" id="{92420D38-19A4-BE40-8B89-55EE068B4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4514" y="365125"/>
            <a:ext cx="2857500" cy="5372100"/>
          </a:xfrm>
          <a:prstGeom prst="rect">
            <a:avLst/>
          </a:prstGeom>
        </p:spPr>
      </p:pic>
      <p:sp>
        <p:nvSpPr>
          <p:cNvPr id="13" name="TextBox 12" descr="instruction to insert brief explanation of image">
            <a:extLst>
              <a:ext uri="{FF2B5EF4-FFF2-40B4-BE49-F238E27FC236}">
                <a16:creationId xmlns:a16="http://schemas.microsoft.com/office/drawing/2014/main" id="{221358E9-55E7-E244-BDD6-95D1757AD15C}"/>
              </a:ext>
            </a:extLst>
          </p:cNvPr>
          <p:cNvSpPr txBox="1"/>
          <p:nvPr/>
        </p:nvSpPr>
        <p:spPr>
          <a:xfrm>
            <a:off x="8723237" y="6065470"/>
            <a:ext cx="3240054" cy="369332"/>
          </a:xfrm>
          <a:prstGeom prst="rect">
            <a:avLst/>
          </a:prstGeom>
          <a:noFill/>
        </p:spPr>
        <p:txBody>
          <a:bodyPr wrap="none" rtlCol="0">
            <a:spAutoFit/>
          </a:bodyPr>
          <a:lstStyle/>
          <a:p>
            <a:r>
              <a:rPr lang="en-US" dirty="0"/>
              <a:t>Insert brief explanation of image</a:t>
            </a:r>
          </a:p>
        </p:txBody>
      </p:sp>
      <p:cxnSp>
        <p:nvCxnSpPr>
          <p:cNvPr id="15" name="Straight Arrow Connector 14" descr="arrow pointing to text box">
            <a:extLst>
              <a:ext uri="{FF2B5EF4-FFF2-40B4-BE49-F238E27FC236}">
                <a16:creationId xmlns:a16="http://schemas.microsoft.com/office/drawing/2014/main" id="{29D392F0-98DF-874D-B6FB-12179C4F92B0}"/>
              </a:ext>
            </a:extLst>
          </p:cNvPr>
          <p:cNvCxnSpPr/>
          <p:nvPr/>
        </p:nvCxnSpPr>
        <p:spPr>
          <a:xfrm flipV="1">
            <a:off x="9944101" y="4471988"/>
            <a:ext cx="0" cy="1593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16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5C3C-3FB9-8E4E-84A9-AE3320BC42AD}"/>
              </a:ext>
            </a:extLst>
          </p:cNvPr>
          <p:cNvSpPr>
            <a:spLocks noGrp="1"/>
          </p:cNvSpPr>
          <p:nvPr>
            <p:ph type="title"/>
          </p:nvPr>
        </p:nvSpPr>
        <p:spPr/>
        <p:txBody>
          <a:bodyPr/>
          <a:lstStyle/>
          <a:p>
            <a:r>
              <a:rPr lang="en-US" b="1" dirty="0">
                <a:latin typeface="+mn-lt"/>
              </a:rPr>
              <a:t>Name Hyperlinks Meaningfully</a:t>
            </a:r>
          </a:p>
        </p:txBody>
      </p:sp>
      <p:sp>
        <p:nvSpPr>
          <p:cNvPr id="3" name="Content Placeholder 2">
            <a:extLst>
              <a:ext uri="{FF2B5EF4-FFF2-40B4-BE49-F238E27FC236}">
                <a16:creationId xmlns:a16="http://schemas.microsoft.com/office/drawing/2014/main" id="{CCF48603-D787-BD46-9A10-0AF1F7AC97F4}"/>
              </a:ext>
            </a:extLst>
          </p:cNvPr>
          <p:cNvSpPr>
            <a:spLocks noGrp="1"/>
          </p:cNvSpPr>
          <p:nvPr>
            <p:ph idx="1"/>
          </p:nvPr>
        </p:nvSpPr>
        <p:spPr>
          <a:xfrm>
            <a:off x="838200" y="1446028"/>
            <a:ext cx="10515600" cy="4730935"/>
          </a:xfrm>
        </p:spPr>
        <p:txBody>
          <a:bodyPr/>
          <a:lstStyle/>
          <a:p>
            <a:pPr marL="0" indent="0">
              <a:buNone/>
            </a:pPr>
            <a:r>
              <a:rPr lang="en-US" dirty="0">
                <a:latin typeface="+mn-lt"/>
              </a:rPr>
              <a:t>National Institutes of Health</a:t>
            </a:r>
          </a:p>
        </p:txBody>
      </p:sp>
      <p:sp>
        <p:nvSpPr>
          <p:cNvPr id="6" name="TextBox 5">
            <a:extLst>
              <a:ext uri="{FF2B5EF4-FFF2-40B4-BE49-F238E27FC236}">
                <a16:creationId xmlns:a16="http://schemas.microsoft.com/office/drawing/2014/main" id="{93845DA5-ED25-0241-9468-F91771173CE2}"/>
              </a:ext>
            </a:extLst>
          </p:cNvPr>
          <p:cNvSpPr txBox="1"/>
          <p:nvPr/>
        </p:nvSpPr>
        <p:spPr>
          <a:xfrm>
            <a:off x="1531089" y="2002743"/>
            <a:ext cx="2453044" cy="369332"/>
          </a:xfrm>
          <a:prstGeom prst="rect">
            <a:avLst/>
          </a:prstGeom>
          <a:noFill/>
        </p:spPr>
        <p:txBody>
          <a:bodyPr wrap="none" rtlCol="0">
            <a:spAutoFit/>
          </a:bodyPr>
          <a:lstStyle/>
          <a:p>
            <a:r>
              <a:rPr lang="en-US" i="1" dirty="0"/>
              <a:t>Highlight text; right click</a:t>
            </a:r>
          </a:p>
        </p:txBody>
      </p:sp>
      <p:pic>
        <p:nvPicPr>
          <p:cNvPr id="5" name="Picture 4" descr="options list with &quot;hyperlink&quot; selected">
            <a:extLst>
              <a:ext uri="{FF2B5EF4-FFF2-40B4-BE49-F238E27FC236}">
                <a16:creationId xmlns:a16="http://schemas.microsoft.com/office/drawing/2014/main" id="{AA7DB219-8E5E-2149-AB71-15447E5B7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66" y="2540000"/>
            <a:ext cx="4749800" cy="4318000"/>
          </a:xfrm>
          <a:prstGeom prst="rect">
            <a:avLst/>
          </a:prstGeom>
        </p:spPr>
      </p:pic>
      <p:pic>
        <p:nvPicPr>
          <p:cNvPr id="8" name="Picture 7" descr="hyperlink insertion details box">
            <a:extLst>
              <a:ext uri="{FF2B5EF4-FFF2-40B4-BE49-F238E27FC236}">
                <a16:creationId xmlns:a16="http://schemas.microsoft.com/office/drawing/2014/main" id="{17746F65-7853-3647-9B8C-F01873A06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866" y="2653562"/>
            <a:ext cx="5422900" cy="3060700"/>
          </a:xfrm>
          <a:prstGeom prst="rect">
            <a:avLst/>
          </a:prstGeom>
        </p:spPr>
      </p:pic>
      <p:sp>
        <p:nvSpPr>
          <p:cNvPr id="9" name="Rectangle 8" descr="insert text to display &quot;NIH&quot;">
            <a:extLst>
              <a:ext uri="{FF2B5EF4-FFF2-40B4-BE49-F238E27FC236}">
                <a16:creationId xmlns:a16="http://schemas.microsoft.com/office/drawing/2014/main" id="{A4324A2E-5E47-5B48-9DC5-5FD3481FDC69}"/>
              </a:ext>
            </a:extLst>
          </p:cNvPr>
          <p:cNvSpPr/>
          <p:nvPr/>
        </p:nvSpPr>
        <p:spPr>
          <a:xfrm>
            <a:off x="6489910" y="5963483"/>
            <a:ext cx="2827249" cy="369332"/>
          </a:xfrm>
          <a:prstGeom prst="rect">
            <a:avLst/>
          </a:prstGeom>
        </p:spPr>
        <p:txBody>
          <a:bodyPr wrap="none">
            <a:spAutoFit/>
          </a:bodyPr>
          <a:lstStyle/>
          <a:p>
            <a:r>
              <a:rPr lang="en-US" dirty="0">
                <a:hlinkClick r:id="rId5"/>
              </a:rPr>
              <a:t>National Institutes of Health</a:t>
            </a:r>
            <a:endParaRPr lang="en-US" dirty="0"/>
          </a:p>
        </p:txBody>
      </p:sp>
    </p:spTree>
    <p:extLst>
      <p:ext uri="{BB962C8B-B14F-4D97-AF65-F5344CB8AC3E}">
        <p14:creationId xmlns:p14="http://schemas.microsoft.com/office/powerpoint/2010/main" val="18372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mn-lt"/>
              </a:rPr>
              <a:t>Consider Your Colors: Contrast</a:t>
            </a:r>
          </a:p>
        </p:txBody>
      </p:sp>
      <p:sp>
        <p:nvSpPr>
          <p:cNvPr id="8" name="Content Placeholder 7"/>
          <p:cNvSpPr>
            <a:spLocks noGrp="1"/>
          </p:cNvSpPr>
          <p:nvPr>
            <p:ph sz="half" idx="1"/>
          </p:nvPr>
        </p:nvSpPr>
        <p:spPr>
          <a:solidFill>
            <a:schemeClr val="tx1"/>
          </a:solidFill>
        </p:spPr>
        <p:txBody>
          <a:bodyPr>
            <a:normAutofit/>
          </a:bodyPr>
          <a:lstStyle/>
          <a:p>
            <a:endParaRPr lang="en-US" dirty="0">
              <a:latin typeface="+mn-lt"/>
            </a:endParaRPr>
          </a:p>
          <a:p>
            <a:pPr marL="0" indent="0" algn="ctr">
              <a:buNone/>
            </a:pPr>
            <a:r>
              <a:rPr lang="en-US" sz="6600" dirty="0">
                <a:solidFill>
                  <a:srgbClr val="434343"/>
                </a:solidFill>
                <a:latin typeface="+mn-lt"/>
              </a:rPr>
              <a:t>Low Contrast</a:t>
            </a:r>
          </a:p>
        </p:txBody>
      </p:sp>
      <p:sp>
        <p:nvSpPr>
          <p:cNvPr id="9" name="Content Placeholder 8"/>
          <p:cNvSpPr>
            <a:spLocks noGrp="1"/>
          </p:cNvSpPr>
          <p:nvPr>
            <p:ph sz="half" idx="2"/>
          </p:nvPr>
        </p:nvSpPr>
        <p:spPr>
          <a:ln>
            <a:solidFill>
              <a:schemeClr val="tx1"/>
            </a:solidFill>
          </a:ln>
        </p:spPr>
        <p:txBody>
          <a:bodyPr>
            <a:normAutofit/>
          </a:bodyPr>
          <a:lstStyle/>
          <a:p>
            <a:pPr marL="0" indent="0">
              <a:buNone/>
            </a:pPr>
            <a:endParaRPr lang="en-US" dirty="0">
              <a:latin typeface="+mn-lt"/>
            </a:endParaRPr>
          </a:p>
          <a:p>
            <a:pPr marL="0" indent="0" algn="ctr">
              <a:buNone/>
            </a:pPr>
            <a:r>
              <a:rPr lang="en-US" sz="6600" dirty="0">
                <a:latin typeface="+mn-lt"/>
              </a:rPr>
              <a:t>High Contrast</a:t>
            </a:r>
          </a:p>
        </p:txBody>
      </p:sp>
      <p:sp>
        <p:nvSpPr>
          <p:cNvPr id="2" name="Rectangle 1">
            <a:extLst>
              <a:ext uri="{FF2B5EF4-FFF2-40B4-BE49-F238E27FC236}">
                <a16:creationId xmlns:a16="http://schemas.microsoft.com/office/drawing/2014/main" id="{6FCA2F77-C649-3D4A-B453-0EBE3C6B5278}"/>
              </a:ext>
            </a:extLst>
          </p:cNvPr>
          <p:cNvSpPr/>
          <p:nvPr/>
        </p:nvSpPr>
        <p:spPr>
          <a:xfrm>
            <a:off x="3828674" y="6311900"/>
            <a:ext cx="4687052" cy="369332"/>
          </a:xfrm>
          <a:prstGeom prst="rect">
            <a:avLst/>
          </a:prstGeom>
        </p:spPr>
        <p:txBody>
          <a:bodyPr wrap="none">
            <a:spAutoFit/>
          </a:bodyPr>
          <a:lstStyle/>
          <a:p>
            <a:pPr lvl="0"/>
            <a:r>
              <a:rPr lang="en-US" dirty="0">
                <a:hlinkClick r:id="rId3"/>
              </a:rPr>
              <a:t>https://webaim.org/resources/contrastchecker/</a:t>
            </a:r>
            <a:endParaRPr lang="en-US" dirty="0"/>
          </a:p>
        </p:txBody>
      </p:sp>
    </p:spTree>
    <p:extLst>
      <p:ext uri="{BB962C8B-B14F-4D97-AF65-F5344CB8AC3E}">
        <p14:creationId xmlns:p14="http://schemas.microsoft.com/office/powerpoint/2010/main" val="409916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mn-lt"/>
              </a:rPr>
              <a:t>Consider Your Colors: Connoting meaning</a:t>
            </a:r>
          </a:p>
        </p:txBody>
      </p:sp>
      <p:sp>
        <p:nvSpPr>
          <p:cNvPr id="4" name="Text Placeholder 3"/>
          <p:cNvSpPr>
            <a:spLocks noGrp="1"/>
          </p:cNvSpPr>
          <p:nvPr>
            <p:ph type="body" idx="1"/>
          </p:nvPr>
        </p:nvSpPr>
        <p:spPr/>
        <p:txBody>
          <a:bodyPr/>
          <a:lstStyle/>
          <a:p>
            <a:r>
              <a:rPr lang="en-US" dirty="0">
                <a:latin typeface="+mn-lt"/>
              </a:rPr>
              <a:t>Do:</a:t>
            </a:r>
          </a:p>
        </p:txBody>
      </p:sp>
      <p:pic>
        <p:nvPicPr>
          <p:cNvPr id="19" name="Content Placeholder 18" descr="chart with labeled lines and distinctive line styles in addition to color"/>
          <p:cNvPicPr>
            <a:picLocks noGrp="1" noChangeAspect="1"/>
          </p:cNvPicPr>
          <p:nvPr>
            <p:ph sz="half" idx="2"/>
          </p:nvPr>
        </p:nvPicPr>
        <p:blipFill>
          <a:blip r:embed="rId3">
            <a:extLst>
              <a:ext uri="{28A0092B-C50C-407E-A947-70E740481C1C}">
                <a14:useLocalDpi xmlns:a14="http://schemas.microsoft.com/office/drawing/2010/main" val="0"/>
              </a:ext>
            </a:extLst>
          </a:blip>
          <a:srcRect t="-22586" b="-22586"/>
          <a:stretch>
            <a:fillRect/>
          </a:stretch>
        </p:blipFill>
        <p:spPr/>
      </p:pic>
      <p:sp>
        <p:nvSpPr>
          <p:cNvPr id="2" name="TextBox 1" descr="instruction to label chart lines">
            <a:extLst>
              <a:ext uri="{FF2B5EF4-FFF2-40B4-BE49-F238E27FC236}">
                <a16:creationId xmlns:a16="http://schemas.microsoft.com/office/drawing/2014/main" id="{CE2E59A9-4DDC-214E-9F8E-1F3AB160773C}"/>
              </a:ext>
            </a:extLst>
          </p:cNvPr>
          <p:cNvSpPr txBox="1"/>
          <p:nvPr/>
        </p:nvSpPr>
        <p:spPr>
          <a:xfrm>
            <a:off x="2163646" y="2822060"/>
            <a:ext cx="1168910" cy="369332"/>
          </a:xfrm>
          <a:prstGeom prst="rect">
            <a:avLst/>
          </a:prstGeom>
          <a:noFill/>
        </p:spPr>
        <p:txBody>
          <a:bodyPr wrap="none" rtlCol="0">
            <a:spAutoFit/>
          </a:bodyPr>
          <a:lstStyle/>
          <a:p>
            <a:r>
              <a:rPr lang="en-US" dirty="0"/>
              <a:t>Label lines</a:t>
            </a:r>
          </a:p>
        </p:txBody>
      </p:sp>
      <p:sp>
        <p:nvSpPr>
          <p:cNvPr id="3" name="TextBox 2" descr="instruction to &quot;use distinctive line styles&quot;">
            <a:extLst>
              <a:ext uri="{FF2B5EF4-FFF2-40B4-BE49-F238E27FC236}">
                <a16:creationId xmlns:a16="http://schemas.microsoft.com/office/drawing/2014/main" id="{1825FB2C-8138-CC4F-9BBD-8995B18A2D8A}"/>
              </a:ext>
            </a:extLst>
          </p:cNvPr>
          <p:cNvSpPr txBox="1"/>
          <p:nvPr/>
        </p:nvSpPr>
        <p:spPr>
          <a:xfrm>
            <a:off x="3984123" y="4539915"/>
            <a:ext cx="2524089" cy="369332"/>
          </a:xfrm>
          <a:prstGeom prst="rect">
            <a:avLst/>
          </a:prstGeom>
          <a:noFill/>
        </p:spPr>
        <p:txBody>
          <a:bodyPr wrap="none" rtlCol="0">
            <a:spAutoFit/>
          </a:bodyPr>
          <a:lstStyle/>
          <a:p>
            <a:r>
              <a:rPr lang="en-US" dirty="0"/>
              <a:t>Use distinctive line styles</a:t>
            </a:r>
          </a:p>
        </p:txBody>
      </p:sp>
      <p:sp>
        <p:nvSpPr>
          <p:cNvPr id="6" name="Text Placeholder 5"/>
          <p:cNvSpPr>
            <a:spLocks noGrp="1"/>
          </p:cNvSpPr>
          <p:nvPr>
            <p:ph type="body" sz="quarter" idx="3"/>
          </p:nvPr>
        </p:nvSpPr>
        <p:spPr/>
        <p:txBody>
          <a:bodyPr/>
          <a:lstStyle/>
          <a:p>
            <a:r>
              <a:rPr lang="en-US" dirty="0">
                <a:latin typeface="+mn-lt"/>
              </a:rPr>
              <a:t>Don’t</a:t>
            </a:r>
          </a:p>
        </p:txBody>
      </p:sp>
      <p:pic>
        <p:nvPicPr>
          <p:cNvPr id="18" name="Content Placeholder 17" descr="chart using only color to connote meaning"/>
          <p:cNvPicPr>
            <a:picLocks noGrp="1" noChangeAspect="1"/>
          </p:cNvPicPr>
          <p:nvPr>
            <p:ph sz="quarter" idx="4"/>
          </p:nvPr>
        </p:nvPicPr>
        <p:blipFill>
          <a:blip r:embed="rId4">
            <a:extLst>
              <a:ext uri="{28A0092B-C50C-407E-A947-70E740481C1C}">
                <a14:useLocalDpi xmlns:a14="http://schemas.microsoft.com/office/drawing/2010/main" val="0"/>
              </a:ext>
            </a:extLst>
          </a:blip>
          <a:srcRect t="-24797" b="-24797"/>
          <a:stretch>
            <a:fillRect/>
          </a:stretch>
        </p:blipFill>
        <p:spPr>
          <a:xfrm>
            <a:off x="6169026" y="2341995"/>
            <a:ext cx="4041775" cy="3951288"/>
          </a:xfrm>
        </p:spPr>
      </p:pic>
      <p:sp>
        <p:nvSpPr>
          <p:cNvPr id="5" name="TextBox 4" descr="instruction to not &quot;Rely solelyon color to connote meaning&quot;">
            <a:extLst>
              <a:ext uri="{FF2B5EF4-FFF2-40B4-BE49-F238E27FC236}">
                <a16:creationId xmlns:a16="http://schemas.microsoft.com/office/drawing/2014/main" id="{5149EDB4-EDEC-524E-98B5-889B634E4006}"/>
              </a:ext>
            </a:extLst>
          </p:cNvPr>
          <p:cNvSpPr txBox="1"/>
          <p:nvPr/>
        </p:nvSpPr>
        <p:spPr>
          <a:xfrm flipH="1">
            <a:off x="9671182" y="3821113"/>
            <a:ext cx="1847251" cy="923330"/>
          </a:xfrm>
          <a:prstGeom prst="rect">
            <a:avLst/>
          </a:prstGeom>
          <a:noFill/>
        </p:spPr>
        <p:txBody>
          <a:bodyPr wrap="square" rtlCol="0">
            <a:spAutoFit/>
          </a:bodyPr>
          <a:lstStyle/>
          <a:p>
            <a:r>
              <a:rPr lang="en-US" dirty="0"/>
              <a:t>Rely solely</a:t>
            </a:r>
            <a:br>
              <a:rPr lang="en-US" dirty="0"/>
            </a:br>
            <a:r>
              <a:rPr lang="en-US" dirty="0"/>
              <a:t>on color to</a:t>
            </a:r>
            <a:br>
              <a:rPr lang="en-US" dirty="0"/>
            </a:br>
            <a:r>
              <a:rPr lang="en-US" dirty="0"/>
              <a:t>connote meaning </a:t>
            </a:r>
          </a:p>
        </p:txBody>
      </p:sp>
      <p:sp>
        <p:nvSpPr>
          <p:cNvPr id="20" name="TextBox 19" descr="Charts from Penn State Accessibility: http://accessibility.psu.edu/images/charts/"/>
          <p:cNvSpPr txBox="1"/>
          <p:nvPr/>
        </p:nvSpPr>
        <p:spPr>
          <a:xfrm>
            <a:off x="2866723" y="6293283"/>
            <a:ext cx="7728085" cy="369332"/>
          </a:xfrm>
          <a:prstGeom prst="rect">
            <a:avLst/>
          </a:prstGeom>
          <a:noFill/>
        </p:spPr>
        <p:txBody>
          <a:bodyPr wrap="none" rtlCol="0">
            <a:spAutoFit/>
          </a:bodyPr>
          <a:lstStyle/>
          <a:p>
            <a:r>
              <a:rPr lang="en-US" dirty="0"/>
              <a:t>Charts from Penn State Accessibility: http://accessibility.psu.edu/images/charts/ </a:t>
            </a:r>
          </a:p>
        </p:txBody>
      </p:sp>
    </p:spTree>
    <p:extLst>
      <p:ext uri="{BB962C8B-B14F-4D97-AF65-F5344CB8AC3E}">
        <p14:creationId xmlns:p14="http://schemas.microsoft.com/office/powerpoint/2010/main" val="1878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heckerboard(across)">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P spid="6" grpId="0" build="p"/>
      <p:bldP spid="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368</Words>
  <Application>Microsoft Macintosh PowerPoint</Application>
  <PresentationFormat>Widescreen</PresentationFormat>
  <Paragraphs>90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Brush Script MT</vt:lpstr>
      <vt:lpstr>Arial</vt:lpstr>
      <vt:lpstr>Calibri</vt:lpstr>
      <vt:lpstr>Calibri Light</vt:lpstr>
      <vt:lpstr>Office Theme</vt:lpstr>
      <vt:lpstr>Creating Accessible Presentations</vt:lpstr>
      <vt:lpstr>Use Outline View</vt:lpstr>
      <vt:lpstr>Proper Hierarchical Structure</vt:lpstr>
      <vt:lpstr>Use Destination Theme  to format pasted text</vt:lpstr>
      <vt:lpstr>Use Distinctive Slide Titles</vt:lpstr>
      <vt:lpstr>Insert alt(ernative) text in images</vt:lpstr>
      <vt:lpstr>Name Hyperlinks Meaningfully</vt:lpstr>
      <vt:lpstr>Consider Your Colors: Contrast</vt:lpstr>
      <vt:lpstr>Consider Your Colors: Connoting meaning</vt:lpstr>
      <vt:lpstr>Creating Lists </vt:lpstr>
      <vt:lpstr>Caption &amp; Audio Describe Video</vt:lpstr>
      <vt:lpstr>Keep It Simple</vt:lpstr>
      <vt:lpstr>Accessibility Checker</vt:lpstr>
      <vt:lpstr>Resources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Shanahan,Eileen</dc:creator>
  <cp:lastModifiedBy>Shanahan,Eileen</cp:lastModifiedBy>
  <cp:revision>87</cp:revision>
  <dcterms:created xsi:type="dcterms:W3CDTF">2018-04-03T14:17:05Z</dcterms:created>
  <dcterms:modified xsi:type="dcterms:W3CDTF">2018-04-04T15:29:15Z</dcterms:modified>
</cp:coreProperties>
</file>